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67" r:id="rId2"/>
    <p:sldMasterId id="2147483663" r:id="rId3"/>
    <p:sldMasterId id="2147483665" r:id="rId4"/>
  </p:sldMasterIdLst>
  <p:notesMasterIdLst>
    <p:notesMasterId r:id="rId26"/>
  </p:notesMasterIdLst>
  <p:handoutMasterIdLst>
    <p:handoutMasterId r:id="rId27"/>
  </p:handoutMasterIdLst>
  <p:sldIdLst>
    <p:sldId id="376" r:id="rId5"/>
    <p:sldId id="375" r:id="rId6"/>
    <p:sldId id="364" r:id="rId7"/>
    <p:sldId id="371" r:id="rId8"/>
    <p:sldId id="342" r:id="rId9"/>
    <p:sldId id="372" r:id="rId10"/>
    <p:sldId id="344" r:id="rId11"/>
    <p:sldId id="356" r:id="rId12"/>
    <p:sldId id="359" r:id="rId13"/>
    <p:sldId id="360" r:id="rId14"/>
    <p:sldId id="363" r:id="rId15"/>
    <p:sldId id="361" r:id="rId16"/>
    <p:sldId id="362" r:id="rId17"/>
    <p:sldId id="374" r:id="rId18"/>
    <p:sldId id="365" r:id="rId19"/>
    <p:sldId id="366" r:id="rId20"/>
    <p:sldId id="367" r:id="rId21"/>
    <p:sldId id="369" r:id="rId22"/>
    <p:sldId id="370" r:id="rId23"/>
    <p:sldId id="368" r:id="rId24"/>
    <p:sldId id="373" r:id="rId25"/>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E8A602"/>
    <a:srgbClr val="F0AC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530" autoAdjust="0"/>
  </p:normalViewPr>
  <p:slideViewPr>
    <p:cSldViewPr>
      <p:cViewPr>
        <p:scale>
          <a:sx n="90" d="100"/>
          <a:sy n="90" d="100"/>
        </p:scale>
        <p:origin x="-774" y="210"/>
      </p:cViewPr>
      <p:guideLst>
        <p:guide orient="horz" pos="3714"/>
        <p:guide orient="horz" pos="429"/>
        <p:guide orient="horz" pos="947"/>
        <p:guide orient="horz" pos="3430"/>
        <p:guide orient="horz" pos="845"/>
        <p:guide orient="horz" pos="3866"/>
        <p:guide pos="358"/>
        <p:guide pos="5405"/>
        <p:guide pos="311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796"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ER71STH1SE\Projects\7031\10186486%20-%20Samh&#228;llsekonomiska%20effekter%20av%20ett%20l&#229;gt%20byggande%20i%20G&#246;teborgsregionen\3_Dokument\Tore%20data%20slas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71STH1SE\Projects\7031\10186486%20-%20Samh&#228;llsekonomiska%20effekter%20av%20ett%20l&#229;gt%20byggande%20i%20G&#246;teborgsregionen\3_Dokument\Tore%20data%20slask.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kalkylblad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kalkylblad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kalkylblad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kalkylblad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kalkylblad5.xlsx"/></Relationships>
</file>

<file path=ppt/charts/chart1.xml><?xml version="1.0" encoding="utf-8"?>
<c:chartSpace xmlns:c="http://schemas.openxmlformats.org/drawingml/2006/chart" xmlns:a="http://schemas.openxmlformats.org/drawingml/2006/main" xmlns:r="http://schemas.openxmlformats.org/officeDocument/2006/relationships">
  <c:lang val="sv-SE"/>
  <c:style val="3"/>
  <c:chart>
    <c:plotArea>
      <c:layout>
        <c:manualLayout>
          <c:layoutTarget val="inner"/>
          <c:xMode val="edge"/>
          <c:yMode val="edge"/>
          <c:x val="9.6837248974274565E-2"/>
          <c:y val="2.9488945279391412E-2"/>
          <c:w val="0.88352189247750545"/>
          <c:h val="0.90397297947318378"/>
        </c:manualLayout>
      </c:layout>
      <c:scatterChart>
        <c:scatterStyle val="smoothMarker"/>
        <c:ser>
          <c:idx val="0"/>
          <c:order val="0"/>
          <c:tx>
            <c:strRef>
              <c:f>'VGR prognos'!$A$2</c:f>
              <c:strCache>
                <c:ptCount val="1"/>
                <c:pt idx="0">
                  <c:v>Faktisk utveckling 1980-2012</c:v>
                </c:pt>
              </c:strCache>
            </c:strRef>
          </c:tx>
          <c:marker>
            <c:symbol val="none"/>
          </c:marker>
          <c:xVal>
            <c:numRef>
              <c:f>'VGR prognos'!$B$1:$AU$1</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xVal>
          <c:yVal>
            <c:numRef>
              <c:f>'VGR prognos'!$B$2:$AU$2</c:f>
              <c:numCache>
                <c:formatCode>General</c:formatCode>
                <c:ptCount val="46"/>
                <c:pt idx="0">
                  <c:v>734956</c:v>
                </c:pt>
                <c:pt idx="1">
                  <c:v>735119</c:v>
                </c:pt>
                <c:pt idx="2">
                  <c:v>736114</c:v>
                </c:pt>
                <c:pt idx="3">
                  <c:v>738158</c:v>
                </c:pt>
                <c:pt idx="4">
                  <c:v>742164</c:v>
                </c:pt>
                <c:pt idx="5">
                  <c:v>747417</c:v>
                </c:pt>
                <c:pt idx="6">
                  <c:v>754621</c:v>
                </c:pt>
                <c:pt idx="7">
                  <c:v>760639</c:v>
                </c:pt>
                <c:pt idx="8">
                  <c:v>765187</c:v>
                </c:pt>
                <c:pt idx="9">
                  <c:v>771805</c:v>
                </c:pt>
                <c:pt idx="10">
                  <c:v>777432</c:v>
                </c:pt>
                <c:pt idx="11">
                  <c:v>781348</c:v>
                </c:pt>
                <c:pt idx="12">
                  <c:v>788479</c:v>
                </c:pt>
                <c:pt idx="13">
                  <c:v>796968</c:v>
                </c:pt>
                <c:pt idx="14">
                  <c:v>808844</c:v>
                </c:pt>
                <c:pt idx="15">
                  <c:v>815504</c:v>
                </c:pt>
                <c:pt idx="16">
                  <c:v>821787</c:v>
                </c:pt>
                <c:pt idx="17">
                  <c:v>826557</c:v>
                </c:pt>
                <c:pt idx="18">
                  <c:v>831428</c:v>
                </c:pt>
                <c:pt idx="19">
                  <c:v>836850</c:v>
                </c:pt>
                <c:pt idx="20">
                  <c:v>844802</c:v>
                </c:pt>
                <c:pt idx="21">
                  <c:v>852110</c:v>
                </c:pt>
                <c:pt idx="22">
                  <c:v>858709</c:v>
                </c:pt>
                <c:pt idx="23">
                  <c:v>865444</c:v>
                </c:pt>
                <c:pt idx="24">
                  <c:v>872155</c:v>
                </c:pt>
                <c:pt idx="25">
                  <c:v>879298</c:v>
                </c:pt>
                <c:pt idx="26">
                  <c:v>888229</c:v>
                </c:pt>
                <c:pt idx="27">
                  <c:v>896157</c:v>
                </c:pt>
                <c:pt idx="28">
                  <c:v>906691</c:v>
                </c:pt>
                <c:pt idx="29">
                  <c:v>917984</c:v>
                </c:pt>
                <c:pt idx="30">
                  <c:v>928629</c:v>
                </c:pt>
                <c:pt idx="31">
                  <c:v>938580</c:v>
                </c:pt>
                <c:pt idx="32">
                  <c:v>947575</c:v>
                </c:pt>
              </c:numCache>
            </c:numRef>
          </c:yVal>
          <c:smooth val="1"/>
        </c:ser>
        <c:ser>
          <c:idx val="1"/>
          <c:order val="1"/>
          <c:tx>
            <c:strRef>
              <c:f>'VGR prognos'!$A$3</c:f>
              <c:strCache>
                <c:ptCount val="1"/>
                <c:pt idx="0">
                  <c:v>Prognos 2013-2025</c:v>
                </c:pt>
              </c:strCache>
            </c:strRef>
          </c:tx>
          <c:spPr>
            <a:ln>
              <a:prstDash val="dash"/>
            </a:ln>
          </c:spPr>
          <c:marker>
            <c:symbol val="none"/>
          </c:marker>
          <c:xVal>
            <c:numRef>
              <c:f>'VGR prognos'!$B$1:$AU$1</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xVal>
          <c:yVal>
            <c:numRef>
              <c:f>'VGR prognos'!$B$3:$AU$3</c:f>
              <c:numCache>
                <c:formatCode>General</c:formatCode>
                <c:ptCount val="46"/>
                <c:pt idx="33">
                  <c:v>958404</c:v>
                </c:pt>
                <c:pt idx="34">
                  <c:v>970303</c:v>
                </c:pt>
                <c:pt idx="35">
                  <c:v>982055</c:v>
                </c:pt>
                <c:pt idx="36">
                  <c:v>993941</c:v>
                </c:pt>
                <c:pt idx="37">
                  <c:v>1005966</c:v>
                </c:pt>
                <c:pt idx="38">
                  <c:v>1016271</c:v>
                </c:pt>
                <c:pt idx="39">
                  <c:v>1026429</c:v>
                </c:pt>
                <c:pt idx="40">
                  <c:v>1036008</c:v>
                </c:pt>
                <c:pt idx="41">
                  <c:v>1045212</c:v>
                </c:pt>
                <c:pt idx="42">
                  <c:v>1054215</c:v>
                </c:pt>
                <c:pt idx="43">
                  <c:v>1063059</c:v>
                </c:pt>
                <c:pt idx="44">
                  <c:v>1071783</c:v>
                </c:pt>
                <c:pt idx="45">
                  <c:v>1080486</c:v>
                </c:pt>
              </c:numCache>
            </c:numRef>
          </c:yVal>
          <c:smooth val="1"/>
        </c:ser>
        <c:axId val="49503616"/>
        <c:axId val="49517696"/>
      </c:scatterChart>
      <c:valAx>
        <c:axId val="49503616"/>
        <c:scaling>
          <c:orientation val="minMax"/>
        </c:scaling>
        <c:axPos val="b"/>
        <c:numFmt formatCode="General" sourceLinked="1"/>
        <c:tickLblPos val="nextTo"/>
        <c:txPr>
          <a:bodyPr/>
          <a:lstStyle/>
          <a:p>
            <a:pPr>
              <a:defRPr sz="900">
                <a:solidFill>
                  <a:schemeClr val="tx1">
                    <a:lumMod val="75000"/>
                  </a:schemeClr>
                </a:solidFill>
              </a:defRPr>
            </a:pPr>
            <a:endParaRPr lang="sv-SE"/>
          </a:p>
        </c:txPr>
        <c:crossAx val="49517696"/>
        <c:crosses val="autoZero"/>
        <c:crossBetween val="midCat"/>
      </c:valAx>
      <c:valAx>
        <c:axId val="49517696"/>
        <c:scaling>
          <c:orientation val="minMax"/>
          <c:min val="700000"/>
        </c:scaling>
        <c:axPos val="l"/>
        <c:majorGridlines/>
        <c:numFmt formatCode="General" sourceLinked="1"/>
        <c:tickLblPos val="nextTo"/>
        <c:txPr>
          <a:bodyPr/>
          <a:lstStyle/>
          <a:p>
            <a:pPr>
              <a:defRPr sz="900">
                <a:solidFill>
                  <a:schemeClr val="tx1">
                    <a:lumMod val="75000"/>
                  </a:schemeClr>
                </a:solidFill>
              </a:defRPr>
            </a:pPr>
            <a:endParaRPr lang="sv-SE"/>
          </a:p>
        </c:txPr>
        <c:crossAx val="49503616"/>
        <c:crosses val="autoZero"/>
        <c:crossBetween val="midCat"/>
      </c:valAx>
    </c:plotArea>
    <c:legend>
      <c:legendPos val="r"/>
      <c:layout>
        <c:manualLayout>
          <c:xMode val="edge"/>
          <c:yMode val="edge"/>
          <c:x val="0.15336957425373415"/>
          <c:y val="9.3962218076199588E-2"/>
          <c:w val="0.42088764868626383"/>
          <c:h val="0.10891656471227955"/>
        </c:manualLayout>
      </c:layout>
      <c:spPr>
        <a:solidFill>
          <a:schemeClr val="bg1"/>
        </a:solidFill>
        <a:ln w="0">
          <a:solidFill>
            <a:schemeClr val="tx1"/>
          </a:solidFill>
        </a:ln>
      </c:spPr>
      <c:txPr>
        <a:bodyPr/>
        <a:lstStyle/>
        <a:p>
          <a:pPr>
            <a:defRPr sz="900"/>
          </a:pPr>
          <a:endParaRPr lang="sv-SE"/>
        </a:p>
      </c:txPr>
    </c:legend>
    <c:plotVisOnly val="1"/>
    <c:dispBlanksAs val="gap"/>
  </c:chart>
  <c:spPr>
    <a:ln>
      <a:solidFill>
        <a:schemeClr val="tx1"/>
      </a:solidFill>
    </a:ln>
  </c:spPr>
  <c:txPr>
    <a:bodyPr/>
    <a:lstStyle/>
    <a:p>
      <a:pPr>
        <a:defRPr sz="800"/>
      </a:pPr>
      <a:endParaRPr lang="sv-S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v-SE"/>
  <c:chart>
    <c:plotArea>
      <c:layout>
        <c:manualLayout>
          <c:layoutTarget val="inner"/>
          <c:xMode val="edge"/>
          <c:yMode val="edge"/>
          <c:x val="0.11042719821573191"/>
          <c:y val="4.7522831700447313E-2"/>
          <c:w val="0.8338905778942417"/>
          <c:h val="0.84524695849765252"/>
        </c:manualLayout>
      </c:layout>
      <c:scatterChart>
        <c:scatterStyle val="smoothMarker"/>
        <c:ser>
          <c:idx val="0"/>
          <c:order val="0"/>
          <c:tx>
            <c:strRef>
              <c:f>Befolkning!$A$2</c:f>
              <c:strCache>
                <c:ptCount val="1"/>
                <c:pt idx="0">
                  <c:v>Faktisk utveckling</c:v>
                </c:pt>
              </c:strCache>
            </c:strRef>
          </c:tx>
          <c:marker>
            <c:symbol val="none"/>
          </c:marker>
          <c:xVal>
            <c:numRef>
              <c:f>Befolkning!$B$1:$AM$1</c:f>
              <c:numCache>
                <c:formatCode>General</c:formatCode>
                <c:ptCount val="3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pt idx="32">
                  <c:v>2025</c:v>
                </c:pt>
                <c:pt idx="33">
                  <c:v>2026</c:v>
                </c:pt>
                <c:pt idx="34">
                  <c:v>2027</c:v>
                </c:pt>
                <c:pt idx="35">
                  <c:v>2028</c:v>
                </c:pt>
                <c:pt idx="36">
                  <c:v>2029</c:v>
                </c:pt>
                <c:pt idx="37">
                  <c:v>2030</c:v>
                </c:pt>
              </c:numCache>
            </c:numRef>
          </c:xVal>
          <c:yVal>
            <c:numRef>
              <c:f>Befolkning!$B$2:$AM$2</c:f>
              <c:numCache>
                <c:formatCode>General</c:formatCode>
                <c:ptCount val="38"/>
                <c:pt idx="0">
                  <c:v>796968</c:v>
                </c:pt>
                <c:pt idx="1">
                  <c:v>808844</c:v>
                </c:pt>
                <c:pt idx="2">
                  <c:v>815504</c:v>
                </c:pt>
                <c:pt idx="3">
                  <c:v>821787</c:v>
                </c:pt>
                <c:pt idx="4">
                  <c:v>826557</c:v>
                </c:pt>
                <c:pt idx="5">
                  <c:v>831428</c:v>
                </c:pt>
                <c:pt idx="6">
                  <c:v>836850</c:v>
                </c:pt>
                <c:pt idx="7">
                  <c:v>844802</c:v>
                </c:pt>
                <c:pt idx="8">
                  <c:v>852110</c:v>
                </c:pt>
                <c:pt idx="9">
                  <c:v>858709</c:v>
                </c:pt>
                <c:pt idx="10">
                  <c:v>865444</c:v>
                </c:pt>
                <c:pt idx="11">
                  <c:v>872155</c:v>
                </c:pt>
                <c:pt idx="12">
                  <c:v>879298</c:v>
                </c:pt>
                <c:pt idx="13">
                  <c:v>888229</c:v>
                </c:pt>
                <c:pt idx="14">
                  <c:v>896157</c:v>
                </c:pt>
                <c:pt idx="15">
                  <c:v>906691</c:v>
                </c:pt>
                <c:pt idx="16">
                  <c:v>917984</c:v>
                </c:pt>
                <c:pt idx="17">
                  <c:v>928629</c:v>
                </c:pt>
                <c:pt idx="18">
                  <c:v>938580</c:v>
                </c:pt>
                <c:pt idx="19">
                  <c:v>947575</c:v>
                </c:pt>
              </c:numCache>
            </c:numRef>
          </c:yVal>
          <c:smooth val="1"/>
        </c:ser>
        <c:ser>
          <c:idx val="1"/>
          <c:order val="1"/>
          <c:tx>
            <c:strRef>
              <c:f>Befolkning!$A$3</c:f>
              <c:strCache>
                <c:ptCount val="1"/>
                <c:pt idx="0">
                  <c:v>JA</c:v>
                </c:pt>
              </c:strCache>
            </c:strRef>
          </c:tx>
          <c:spPr>
            <a:ln>
              <a:prstDash val="dash"/>
            </a:ln>
          </c:spPr>
          <c:marker>
            <c:symbol val="none"/>
          </c:marker>
          <c:xVal>
            <c:numRef>
              <c:f>Befolkning!$B$1:$AM$1</c:f>
              <c:numCache>
                <c:formatCode>General</c:formatCode>
                <c:ptCount val="3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pt idx="32">
                  <c:v>2025</c:v>
                </c:pt>
                <c:pt idx="33">
                  <c:v>2026</c:v>
                </c:pt>
                <c:pt idx="34">
                  <c:v>2027</c:v>
                </c:pt>
                <c:pt idx="35">
                  <c:v>2028</c:v>
                </c:pt>
                <c:pt idx="36">
                  <c:v>2029</c:v>
                </c:pt>
                <c:pt idx="37">
                  <c:v>2030</c:v>
                </c:pt>
              </c:numCache>
            </c:numRef>
          </c:xVal>
          <c:yVal>
            <c:numRef>
              <c:f>Befolkning!$B$3:$AM$3</c:f>
              <c:numCache>
                <c:formatCode>General</c:formatCode>
                <c:ptCount val="38"/>
                <c:pt idx="19">
                  <c:v>947561</c:v>
                </c:pt>
                <c:pt idx="20">
                  <c:v>957492</c:v>
                </c:pt>
                <c:pt idx="21">
                  <c:v>967636</c:v>
                </c:pt>
                <c:pt idx="22">
                  <c:v>977770</c:v>
                </c:pt>
                <c:pt idx="23">
                  <c:v>987949</c:v>
                </c:pt>
                <c:pt idx="24">
                  <c:v>998147</c:v>
                </c:pt>
                <c:pt idx="25">
                  <c:v>1008339</c:v>
                </c:pt>
                <c:pt idx="26">
                  <c:v>1018512</c:v>
                </c:pt>
                <c:pt idx="27">
                  <c:v>1028663</c:v>
                </c:pt>
                <c:pt idx="28">
                  <c:v>1038764</c:v>
                </c:pt>
                <c:pt idx="29">
                  <c:v>1048812</c:v>
                </c:pt>
                <c:pt idx="30">
                  <c:v>1058796</c:v>
                </c:pt>
                <c:pt idx="31">
                  <c:v>1068704</c:v>
                </c:pt>
                <c:pt idx="32">
                  <c:v>1078523</c:v>
                </c:pt>
                <c:pt idx="33">
                  <c:v>1088244</c:v>
                </c:pt>
                <c:pt idx="34">
                  <c:v>1097856</c:v>
                </c:pt>
                <c:pt idx="35">
                  <c:v>1107353</c:v>
                </c:pt>
                <c:pt idx="36">
                  <c:v>1116732</c:v>
                </c:pt>
                <c:pt idx="37">
                  <c:v>1125993</c:v>
                </c:pt>
              </c:numCache>
            </c:numRef>
          </c:yVal>
          <c:smooth val="1"/>
        </c:ser>
        <c:ser>
          <c:idx val="2"/>
          <c:order val="2"/>
          <c:tx>
            <c:strRef>
              <c:f>Befolkning!$A$4</c:f>
              <c:strCache>
                <c:ptCount val="1"/>
                <c:pt idx="0">
                  <c:v>UA 1</c:v>
                </c:pt>
              </c:strCache>
            </c:strRef>
          </c:tx>
          <c:spPr>
            <a:ln>
              <a:prstDash val="dash"/>
            </a:ln>
          </c:spPr>
          <c:marker>
            <c:symbol val="none"/>
          </c:marker>
          <c:xVal>
            <c:numRef>
              <c:f>Befolkning!$B$1:$AM$1</c:f>
              <c:numCache>
                <c:formatCode>General</c:formatCode>
                <c:ptCount val="3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pt idx="32">
                  <c:v>2025</c:v>
                </c:pt>
                <c:pt idx="33">
                  <c:v>2026</c:v>
                </c:pt>
                <c:pt idx="34">
                  <c:v>2027</c:v>
                </c:pt>
                <c:pt idx="35">
                  <c:v>2028</c:v>
                </c:pt>
                <c:pt idx="36">
                  <c:v>2029</c:v>
                </c:pt>
                <c:pt idx="37">
                  <c:v>2030</c:v>
                </c:pt>
              </c:numCache>
            </c:numRef>
          </c:xVal>
          <c:yVal>
            <c:numRef>
              <c:f>Befolkning!$B$4:$AM$4</c:f>
              <c:numCache>
                <c:formatCode>General</c:formatCode>
                <c:ptCount val="38"/>
                <c:pt idx="19">
                  <c:v>947561</c:v>
                </c:pt>
                <c:pt idx="20">
                  <c:v>955339</c:v>
                </c:pt>
                <c:pt idx="21">
                  <c:v>963316</c:v>
                </c:pt>
                <c:pt idx="22">
                  <c:v>971218</c:v>
                </c:pt>
                <c:pt idx="23">
                  <c:v>979036</c:v>
                </c:pt>
                <c:pt idx="24">
                  <c:v>986781</c:v>
                </c:pt>
                <c:pt idx="25">
                  <c:v>994438</c:v>
                </c:pt>
                <c:pt idx="26">
                  <c:v>1002019</c:v>
                </c:pt>
                <c:pt idx="27">
                  <c:v>1009521</c:v>
                </c:pt>
                <c:pt idx="28">
                  <c:v>1016941</c:v>
                </c:pt>
                <c:pt idx="29">
                  <c:v>1024279</c:v>
                </c:pt>
                <c:pt idx="30">
                  <c:v>1031541</c:v>
                </c:pt>
                <c:pt idx="31">
                  <c:v>1038727</c:v>
                </c:pt>
                <c:pt idx="32">
                  <c:v>1045830</c:v>
                </c:pt>
                <c:pt idx="33">
                  <c:v>1052849</c:v>
                </c:pt>
                <c:pt idx="34">
                  <c:v>1059795</c:v>
                </c:pt>
                <c:pt idx="35">
                  <c:v>1066651</c:v>
                </c:pt>
                <c:pt idx="36">
                  <c:v>1073434</c:v>
                </c:pt>
                <c:pt idx="37">
                  <c:v>1080137</c:v>
                </c:pt>
              </c:numCache>
            </c:numRef>
          </c:yVal>
          <c:smooth val="1"/>
        </c:ser>
        <c:ser>
          <c:idx val="3"/>
          <c:order val="3"/>
          <c:tx>
            <c:strRef>
              <c:f>Befolkning!$A$5</c:f>
              <c:strCache>
                <c:ptCount val="1"/>
                <c:pt idx="0">
                  <c:v>UA 2</c:v>
                </c:pt>
              </c:strCache>
            </c:strRef>
          </c:tx>
          <c:spPr>
            <a:ln>
              <a:prstDash val="dash"/>
            </a:ln>
          </c:spPr>
          <c:marker>
            <c:symbol val="none"/>
          </c:marker>
          <c:xVal>
            <c:numRef>
              <c:f>Befolkning!$B$1:$AM$1</c:f>
              <c:numCache>
                <c:formatCode>General</c:formatCode>
                <c:ptCount val="3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pt idx="32">
                  <c:v>2025</c:v>
                </c:pt>
                <c:pt idx="33">
                  <c:v>2026</c:v>
                </c:pt>
                <c:pt idx="34">
                  <c:v>2027</c:v>
                </c:pt>
                <c:pt idx="35">
                  <c:v>2028</c:v>
                </c:pt>
                <c:pt idx="36">
                  <c:v>2029</c:v>
                </c:pt>
                <c:pt idx="37">
                  <c:v>2030</c:v>
                </c:pt>
              </c:numCache>
            </c:numRef>
          </c:xVal>
          <c:yVal>
            <c:numRef>
              <c:f>Befolkning!$B$5:$AM$5</c:f>
              <c:numCache>
                <c:formatCode>General</c:formatCode>
                <c:ptCount val="38"/>
                <c:pt idx="19">
                  <c:v>947561</c:v>
                </c:pt>
                <c:pt idx="20">
                  <c:v>953859</c:v>
                </c:pt>
                <c:pt idx="21">
                  <c:v>960323</c:v>
                </c:pt>
                <c:pt idx="22">
                  <c:v>966752</c:v>
                </c:pt>
                <c:pt idx="23">
                  <c:v>973144</c:v>
                </c:pt>
                <c:pt idx="24">
                  <c:v>979512</c:v>
                </c:pt>
                <c:pt idx="25">
                  <c:v>985845</c:v>
                </c:pt>
                <c:pt idx="26">
                  <c:v>992161</c:v>
                </c:pt>
                <c:pt idx="27">
                  <c:v>998463</c:v>
                </c:pt>
                <c:pt idx="28">
                  <c:v>1004752</c:v>
                </c:pt>
                <c:pt idx="29">
                  <c:v>1011036</c:v>
                </c:pt>
                <c:pt idx="30">
                  <c:v>1017323</c:v>
                </c:pt>
                <c:pt idx="31">
                  <c:v>1023623</c:v>
                </c:pt>
                <c:pt idx="32">
                  <c:v>1029934</c:v>
                </c:pt>
                <c:pt idx="33">
                  <c:v>1036259</c:v>
                </c:pt>
                <c:pt idx="34">
                  <c:v>1042616</c:v>
                </c:pt>
                <c:pt idx="35">
                  <c:v>1048991</c:v>
                </c:pt>
                <c:pt idx="36">
                  <c:v>1055414</c:v>
                </c:pt>
                <c:pt idx="37">
                  <c:v>1061875</c:v>
                </c:pt>
              </c:numCache>
            </c:numRef>
          </c:yVal>
          <c:smooth val="1"/>
        </c:ser>
        <c:axId val="49773568"/>
        <c:axId val="49779456"/>
      </c:scatterChart>
      <c:valAx>
        <c:axId val="49773568"/>
        <c:scaling>
          <c:orientation val="minMax"/>
        </c:scaling>
        <c:axPos val="b"/>
        <c:numFmt formatCode="General" sourceLinked="1"/>
        <c:tickLblPos val="nextTo"/>
        <c:crossAx val="49779456"/>
        <c:crosses val="autoZero"/>
        <c:crossBetween val="midCat"/>
      </c:valAx>
      <c:valAx>
        <c:axId val="49779456"/>
        <c:scaling>
          <c:orientation val="minMax"/>
          <c:min val="750000"/>
        </c:scaling>
        <c:axPos val="l"/>
        <c:majorGridlines/>
        <c:numFmt formatCode="General" sourceLinked="1"/>
        <c:tickLblPos val="nextTo"/>
        <c:crossAx val="49773568"/>
        <c:crosses val="autoZero"/>
        <c:crossBetween val="midCat"/>
      </c:valAx>
    </c:plotArea>
    <c:legend>
      <c:legendPos val="r"/>
      <c:layout>
        <c:manualLayout>
          <c:xMode val="edge"/>
          <c:yMode val="edge"/>
          <c:x val="0.15409698989564924"/>
          <c:y val="0.12261795184893209"/>
          <c:w val="0.29828799767692898"/>
          <c:h val="0.24354092102123606"/>
        </c:manualLayout>
      </c:layout>
      <c:spPr>
        <a:solidFill>
          <a:schemeClr val="bg1"/>
        </a:solidFill>
        <a:ln>
          <a:solidFill>
            <a:schemeClr val="tx1"/>
          </a:solidFill>
        </a:ln>
      </c:spPr>
    </c:legend>
    <c:plotVisOnly val="1"/>
    <c:dispBlanksAs val="gap"/>
  </c:chart>
  <c:txPr>
    <a:bodyPr/>
    <a:lstStyle/>
    <a:p>
      <a:pPr>
        <a:defRPr sz="800"/>
      </a:pPr>
      <a:endParaRPr lang="sv-S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syss!$D$39</c:f>
              <c:strCache>
                <c:ptCount val="1"/>
                <c:pt idx="0">
                  <c:v>JA</c:v>
                </c:pt>
              </c:strCache>
            </c:strRef>
          </c:tx>
          <c:marker>
            <c:symbol val="none"/>
          </c:marker>
          <c:xVal>
            <c:numRef>
              <c:f>syss!$E$38:$X$38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syss!$E$39:$X$39</c:f>
              <c:numCache>
                <c:formatCode>General</c:formatCode>
                <c:ptCount val="20"/>
                <c:pt idx="0">
                  <c:v>467615</c:v>
                </c:pt>
                <c:pt idx="1">
                  <c:v>471211.68326406716</c:v>
                </c:pt>
                <c:pt idx="2">
                  <c:v>475388.57387578464</c:v>
                </c:pt>
                <c:pt idx="3">
                  <c:v>479715.03350964736</c:v>
                </c:pt>
                <c:pt idx="4">
                  <c:v>483812.6224250595</c:v>
                </c:pt>
                <c:pt idx="5">
                  <c:v>487925.26862458017</c:v>
                </c:pt>
                <c:pt idx="6">
                  <c:v>491762.86843438447</c:v>
                </c:pt>
                <c:pt idx="7">
                  <c:v>495498.07871225069</c:v>
                </c:pt>
                <c:pt idx="8">
                  <c:v>499402.93439107359</c:v>
                </c:pt>
                <c:pt idx="9">
                  <c:v>503177.29360762192</c:v>
                </c:pt>
                <c:pt idx="10">
                  <c:v>506899.45423926041</c:v>
                </c:pt>
                <c:pt idx="11">
                  <c:v>510744.08078164852</c:v>
                </c:pt>
                <c:pt idx="12">
                  <c:v>514699.12740749965</c:v>
                </c:pt>
                <c:pt idx="13">
                  <c:v>518708.38025614159</c:v>
                </c:pt>
                <c:pt idx="14">
                  <c:v>522739.71712147625</c:v>
                </c:pt>
                <c:pt idx="15">
                  <c:v>526641.56134347711</c:v>
                </c:pt>
                <c:pt idx="16">
                  <c:v>530244.26752118778</c:v>
                </c:pt>
                <c:pt idx="17">
                  <c:v>533352.09096119658</c:v>
                </c:pt>
                <c:pt idx="18">
                  <c:v>536249.11242368561</c:v>
                </c:pt>
                <c:pt idx="19">
                  <c:v>539234.46995294525</c:v>
                </c:pt>
              </c:numCache>
            </c:numRef>
          </c:yVal>
          <c:smooth val="1"/>
        </c:ser>
        <c:ser>
          <c:idx val="1"/>
          <c:order val="1"/>
          <c:tx>
            <c:strRef>
              <c:f>syss!$D$40</c:f>
              <c:strCache>
                <c:ptCount val="1"/>
                <c:pt idx="0">
                  <c:v>UA 1</c:v>
                </c:pt>
              </c:strCache>
            </c:strRef>
          </c:tx>
          <c:marker>
            <c:symbol val="none"/>
          </c:marker>
          <c:xVal>
            <c:numRef>
              <c:f>syss!$E$38:$X$38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syss!$E$40:$X$40</c:f>
              <c:numCache>
                <c:formatCode>General</c:formatCode>
                <c:ptCount val="20"/>
                <c:pt idx="0">
                  <c:v>467615</c:v>
                </c:pt>
                <c:pt idx="1">
                  <c:v>471209.62932711095</c:v>
                </c:pt>
                <c:pt idx="2">
                  <c:v>466553.97704586532</c:v>
                </c:pt>
                <c:pt idx="3">
                  <c:v>469880.59016791097</c:v>
                </c:pt>
                <c:pt idx="4">
                  <c:v>473988.16436688817</c:v>
                </c:pt>
                <c:pt idx="5">
                  <c:v>477464.3445846446</c:v>
                </c:pt>
                <c:pt idx="6">
                  <c:v>480265.96716268605</c:v>
                </c:pt>
                <c:pt idx="7">
                  <c:v>482576.72860111383</c:v>
                </c:pt>
                <c:pt idx="8">
                  <c:v>485267.93251789251</c:v>
                </c:pt>
                <c:pt idx="9">
                  <c:v>487475.30193713726</c:v>
                </c:pt>
                <c:pt idx="10">
                  <c:v>489671.62949025637</c:v>
                </c:pt>
                <c:pt idx="11">
                  <c:v>491853.90375921462</c:v>
                </c:pt>
                <c:pt idx="12">
                  <c:v>494250.99251462967</c:v>
                </c:pt>
                <c:pt idx="13">
                  <c:v>496860.88814447814</c:v>
                </c:pt>
                <c:pt idx="14">
                  <c:v>499727.75811326591</c:v>
                </c:pt>
                <c:pt idx="15">
                  <c:v>502299.50911467837</c:v>
                </c:pt>
                <c:pt idx="16">
                  <c:v>505141.28393317934</c:v>
                </c:pt>
                <c:pt idx="17">
                  <c:v>507253.29178133362</c:v>
                </c:pt>
                <c:pt idx="18">
                  <c:v>508988.87237518304</c:v>
                </c:pt>
                <c:pt idx="19">
                  <c:v>510893.09237896121</c:v>
                </c:pt>
              </c:numCache>
            </c:numRef>
          </c:yVal>
          <c:smooth val="1"/>
        </c:ser>
        <c:ser>
          <c:idx val="2"/>
          <c:order val="2"/>
          <c:tx>
            <c:strRef>
              <c:f>syss!$D$41</c:f>
              <c:strCache>
                <c:ptCount val="1"/>
                <c:pt idx="0">
                  <c:v>UA 2</c:v>
                </c:pt>
              </c:strCache>
            </c:strRef>
          </c:tx>
          <c:marker>
            <c:symbol val="none"/>
          </c:marker>
          <c:xVal>
            <c:numRef>
              <c:f>syss!$E$38:$X$38</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syss!$E$41:$X$41</c:f>
              <c:numCache>
                <c:formatCode>General</c:formatCode>
                <c:ptCount val="20"/>
                <c:pt idx="0">
                  <c:v>467615</c:v>
                </c:pt>
                <c:pt idx="1">
                  <c:v>471209.62932711095</c:v>
                </c:pt>
                <c:pt idx="2">
                  <c:v>465647.54021749855</c:v>
                </c:pt>
                <c:pt idx="3">
                  <c:v>468029.57188274135</c:v>
                </c:pt>
                <c:pt idx="4">
                  <c:v>471223.68261127162</c:v>
                </c:pt>
                <c:pt idx="5">
                  <c:v>473837.59346516652</c:v>
                </c:pt>
                <c:pt idx="6">
                  <c:v>475827.13697992021</c:v>
                </c:pt>
                <c:pt idx="7">
                  <c:v>477376.00965563435</c:v>
                </c:pt>
                <c:pt idx="8">
                  <c:v>479350.49608021625</c:v>
                </c:pt>
                <c:pt idx="9">
                  <c:v>480891.33830783819</c:v>
                </c:pt>
                <c:pt idx="10">
                  <c:v>482469.32135788514</c:v>
                </c:pt>
                <c:pt idx="11">
                  <c:v>484085.44903636858</c:v>
                </c:pt>
                <c:pt idx="12">
                  <c:v>485967.58530789422</c:v>
                </c:pt>
                <c:pt idx="13">
                  <c:v>488119.74539650779</c:v>
                </c:pt>
                <c:pt idx="14">
                  <c:v>490585.09296070336</c:v>
                </c:pt>
                <c:pt idx="15">
                  <c:v>492810.53088815522</c:v>
                </c:pt>
                <c:pt idx="16">
                  <c:v>495359.19435130368</c:v>
                </c:pt>
                <c:pt idx="17">
                  <c:v>497389.89391252847</c:v>
                </c:pt>
                <c:pt idx="18">
                  <c:v>499283.07205017994</c:v>
                </c:pt>
                <c:pt idx="19">
                  <c:v>501744.40439033002</c:v>
                </c:pt>
              </c:numCache>
            </c:numRef>
          </c:yVal>
          <c:smooth val="1"/>
        </c:ser>
        <c:axId val="45797760"/>
        <c:axId val="45799296"/>
      </c:scatterChart>
      <c:valAx>
        <c:axId val="45797760"/>
        <c:scaling>
          <c:orientation val="minMax"/>
        </c:scaling>
        <c:axPos val="b"/>
        <c:numFmt formatCode="General" sourceLinked="1"/>
        <c:tickLblPos val="nextTo"/>
        <c:crossAx val="45799296"/>
        <c:crosses val="autoZero"/>
        <c:crossBetween val="midCat"/>
      </c:valAx>
      <c:valAx>
        <c:axId val="45799296"/>
        <c:scaling>
          <c:orientation val="minMax"/>
        </c:scaling>
        <c:axPos val="l"/>
        <c:majorGridlines/>
        <c:numFmt formatCode="General" sourceLinked="1"/>
        <c:tickLblPos val="nextTo"/>
        <c:crossAx val="45797760"/>
        <c:crosses val="autoZero"/>
        <c:crossBetween val="midCat"/>
      </c:valAx>
    </c:plotArea>
    <c:legend>
      <c:legendPos val="r"/>
      <c:layout>
        <c:manualLayout>
          <c:xMode val="edge"/>
          <c:yMode val="edge"/>
          <c:x val="0.78120587611477577"/>
          <c:y val="0.13609903777629059"/>
          <c:w val="0.16748669339770336"/>
          <c:h val="0.22020215910969243"/>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syss!$D$46</c:f>
              <c:strCache>
                <c:ptCount val="1"/>
                <c:pt idx="0">
                  <c:v>JA</c:v>
                </c:pt>
              </c:strCache>
            </c:strRef>
          </c:tx>
          <c:marker>
            <c:symbol val="none"/>
          </c:marker>
          <c:xVal>
            <c:numRef>
              <c:f>syss!$E$45:$X$45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syss!$E$46:$X$46</c:f>
              <c:numCache>
                <c:formatCode>General</c:formatCode>
                <c:ptCount val="20"/>
                <c:pt idx="0">
                  <c:v>459008</c:v>
                </c:pt>
                <c:pt idx="1">
                  <c:v>462514.98932634661</c:v>
                </c:pt>
                <c:pt idx="2">
                  <c:v>466746.3797851202</c:v>
                </c:pt>
                <c:pt idx="3">
                  <c:v>471041.33190314582</c:v>
                </c:pt>
                <c:pt idx="4">
                  <c:v>475070.93931667553</c:v>
                </c:pt>
                <c:pt idx="5">
                  <c:v>479170.16188081377</c:v>
                </c:pt>
                <c:pt idx="6">
                  <c:v>483053.4765865411</c:v>
                </c:pt>
                <c:pt idx="7">
                  <c:v>486879.28312437376</c:v>
                </c:pt>
                <c:pt idx="8">
                  <c:v>490838.26647206757</c:v>
                </c:pt>
                <c:pt idx="9">
                  <c:v>494708.46527985402</c:v>
                </c:pt>
                <c:pt idx="10">
                  <c:v>498542.34313949599</c:v>
                </c:pt>
                <c:pt idx="11">
                  <c:v>502503.34431764233</c:v>
                </c:pt>
                <c:pt idx="12">
                  <c:v>506589.45098384022</c:v>
                </c:pt>
                <c:pt idx="13">
                  <c:v>510733.06581793225</c:v>
                </c:pt>
                <c:pt idx="14">
                  <c:v>514879.70739770361</c:v>
                </c:pt>
                <c:pt idx="15">
                  <c:v>518936.55552234082</c:v>
                </c:pt>
                <c:pt idx="16">
                  <c:v>522695.77365524269</c:v>
                </c:pt>
                <c:pt idx="17">
                  <c:v>526034.27413880953</c:v>
                </c:pt>
                <c:pt idx="18">
                  <c:v>529197.22337301518</c:v>
                </c:pt>
                <c:pt idx="19">
                  <c:v>532454.00172325911</c:v>
                </c:pt>
              </c:numCache>
            </c:numRef>
          </c:yVal>
          <c:smooth val="1"/>
        </c:ser>
        <c:ser>
          <c:idx val="1"/>
          <c:order val="1"/>
          <c:tx>
            <c:strRef>
              <c:f>syss!$D$47</c:f>
              <c:strCache>
                <c:ptCount val="1"/>
                <c:pt idx="0">
                  <c:v>UA 1</c:v>
                </c:pt>
              </c:strCache>
            </c:strRef>
          </c:tx>
          <c:marker>
            <c:symbol val="none"/>
          </c:marker>
          <c:xVal>
            <c:numRef>
              <c:f>syss!$E$45:$X$45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syss!$E$47:$X$47</c:f>
              <c:numCache>
                <c:formatCode>General</c:formatCode>
                <c:ptCount val="20"/>
                <c:pt idx="0">
                  <c:v>459008</c:v>
                </c:pt>
                <c:pt idx="1">
                  <c:v>462511.90866869321</c:v>
                </c:pt>
                <c:pt idx="2">
                  <c:v>457967.82440615527</c:v>
                </c:pt>
                <c:pt idx="3">
                  <c:v>461347.63841137348</c:v>
                </c:pt>
                <c:pt idx="4">
                  <c:v>465483.11829417589</c:v>
                </c:pt>
                <c:pt idx="5">
                  <c:v>469037.47194802167</c:v>
                </c:pt>
                <c:pt idx="6">
                  <c:v>471976.3967830069</c:v>
                </c:pt>
                <c:pt idx="7">
                  <c:v>474469.38794924377</c:v>
                </c:pt>
                <c:pt idx="8">
                  <c:v>477307.42281392415</c:v>
                </c:pt>
                <c:pt idx="9">
                  <c:v>479705.57740807428</c:v>
                </c:pt>
                <c:pt idx="10">
                  <c:v>482106.75870133354</c:v>
                </c:pt>
                <c:pt idx="11">
                  <c:v>484498.85989726544</c:v>
                </c:pt>
                <c:pt idx="12">
                  <c:v>487117.96352638362</c:v>
                </c:pt>
                <c:pt idx="13">
                  <c:v>489953.98059165792</c:v>
                </c:pt>
                <c:pt idx="14">
                  <c:v>493026.08018744562</c:v>
                </c:pt>
                <c:pt idx="15">
                  <c:v>495841.91925865848</c:v>
                </c:pt>
                <c:pt idx="16">
                  <c:v>498923.09895177366</c:v>
                </c:pt>
                <c:pt idx="17">
                  <c:v>501345.4671387971</c:v>
                </c:pt>
                <c:pt idx="18">
                  <c:v>503433.889524111</c:v>
                </c:pt>
                <c:pt idx="19">
                  <c:v>505692.81595924019</c:v>
                </c:pt>
              </c:numCache>
            </c:numRef>
          </c:yVal>
          <c:smooth val="1"/>
        </c:ser>
        <c:ser>
          <c:idx val="2"/>
          <c:order val="2"/>
          <c:tx>
            <c:strRef>
              <c:f>syss!$D$48</c:f>
              <c:strCache>
                <c:ptCount val="1"/>
                <c:pt idx="0">
                  <c:v>UA 2</c:v>
                </c:pt>
              </c:strCache>
            </c:strRef>
          </c:tx>
          <c:marker>
            <c:symbol val="none"/>
          </c:marker>
          <c:xVal>
            <c:numRef>
              <c:f>syss!$E$45:$X$45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xVal>
          <c:yVal>
            <c:numRef>
              <c:f>syss!$E$48:$X$48</c:f>
              <c:numCache>
                <c:formatCode>General</c:formatCode>
                <c:ptCount val="20"/>
                <c:pt idx="0">
                  <c:v>459008</c:v>
                </c:pt>
                <c:pt idx="1">
                  <c:v>462511.90866869321</c:v>
                </c:pt>
                <c:pt idx="2">
                  <c:v>457133.46435173281</c:v>
                </c:pt>
                <c:pt idx="3">
                  <c:v>459632.50891618786</c:v>
                </c:pt>
                <c:pt idx="4">
                  <c:v>462913.45075050701</c:v>
                </c:pt>
                <c:pt idx="5">
                  <c:v>465661.69354161614</c:v>
                </c:pt>
                <c:pt idx="6">
                  <c:v>467840.9169002042</c:v>
                </c:pt>
                <c:pt idx="7">
                  <c:v>469619.60707668145</c:v>
                </c:pt>
                <c:pt idx="8">
                  <c:v>471788.74143823952</c:v>
                </c:pt>
                <c:pt idx="9">
                  <c:v>473560.36931679561</c:v>
                </c:pt>
                <c:pt idx="10">
                  <c:v>475383.45108020725</c:v>
                </c:pt>
                <c:pt idx="11">
                  <c:v>477245.87993203779</c:v>
                </c:pt>
                <c:pt idx="12">
                  <c:v>479383.73840280122</c:v>
                </c:pt>
                <c:pt idx="13">
                  <c:v>481789.96419457591</c:v>
                </c:pt>
                <c:pt idx="14">
                  <c:v>484487.76200053189</c:v>
                </c:pt>
                <c:pt idx="15">
                  <c:v>486980.75316676887</c:v>
                </c:pt>
                <c:pt idx="16">
                  <c:v>489788.52104035742</c:v>
                </c:pt>
                <c:pt idx="17">
                  <c:v>492145.31074668246</c:v>
                </c:pt>
                <c:pt idx="18">
                  <c:v>494389.1036862664</c:v>
                </c:pt>
                <c:pt idx="19">
                  <c:v>497174.67576638743</c:v>
                </c:pt>
              </c:numCache>
            </c:numRef>
          </c:yVal>
          <c:smooth val="1"/>
        </c:ser>
        <c:axId val="75017600"/>
        <c:axId val="75031680"/>
      </c:scatterChart>
      <c:valAx>
        <c:axId val="75017600"/>
        <c:scaling>
          <c:orientation val="minMax"/>
        </c:scaling>
        <c:axPos val="b"/>
        <c:numFmt formatCode="General" sourceLinked="1"/>
        <c:tickLblPos val="nextTo"/>
        <c:crossAx val="75031680"/>
        <c:crosses val="autoZero"/>
        <c:crossBetween val="midCat"/>
      </c:valAx>
      <c:valAx>
        <c:axId val="75031680"/>
        <c:scaling>
          <c:orientation val="minMax"/>
        </c:scaling>
        <c:axPos val="l"/>
        <c:majorGridlines/>
        <c:numFmt formatCode="General" sourceLinked="1"/>
        <c:tickLblPos val="nextTo"/>
        <c:crossAx val="75017600"/>
        <c:crosses val="autoZero"/>
        <c:crossBetween val="midCat"/>
      </c:valAx>
    </c:plotArea>
    <c:legend>
      <c:legendPos val="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BRP!$A$36</c:f>
              <c:strCache>
                <c:ptCount val="1"/>
                <c:pt idx="0">
                  <c:v>JA</c:v>
                </c:pt>
              </c:strCache>
            </c:strRef>
          </c:tx>
          <c:marker>
            <c:symbol val="none"/>
          </c:marker>
          <c:xVal>
            <c:numRef>
              <c:f>BRP!$B$35:$V$35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BRP!$B$36:$V$36</c:f>
              <c:numCache>
                <c:formatCode>General</c:formatCode>
                <c:ptCount val="21"/>
                <c:pt idx="0">
                  <c:v>350457</c:v>
                </c:pt>
                <c:pt idx="1">
                  <c:v>359454.9688205737</c:v>
                </c:pt>
                <c:pt idx="2">
                  <c:v>368012.13718573586</c:v>
                </c:pt>
                <c:pt idx="3">
                  <c:v>376841.56719014479</c:v>
                </c:pt>
                <c:pt idx="4">
                  <c:v>386084.94761573523</c:v>
                </c:pt>
                <c:pt idx="5">
                  <c:v>395447.02672103484</c:v>
                </c:pt>
                <c:pt idx="6">
                  <c:v>404982.70512907632</c:v>
                </c:pt>
                <c:pt idx="7">
                  <c:v>414524.09445114294</c:v>
                </c:pt>
                <c:pt idx="8">
                  <c:v>424223.68709126586</c:v>
                </c:pt>
                <c:pt idx="9">
                  <c:v>434317.69400258525</c:v>
                </c:pt>
                <c:pt idx="10">
                  <c:v>444590.70747242571</c:v>
                </c:pt>
                <c:pt idx="11">
                  <c:v>455128.1209704433</c:v>
                </c:pt>
                <c:pt idx="12">
                  <c:v>466062.66080438369</c:v>
                </c:pt>
                <c:pt idx="13">
                  <c:v>477410.3743863019</c:v>
                </c:pt>
                <c:pt idx="14">
                  <c:v>489154.43714810943</c:v>
                </c:pt>
                <c:pt idx="15">
                  <c:v>501293.2600835443</c:v>
                </c:pt>
                <c:pt idx="16">
                  <c:v>513741.54916986061</c:v>
                </c:pt>
                <c:pt idx="17">
                  <c:v>526404.03825682064</c:v>
                </c:pt>
                <c:pt idx="18">
                  <c:v>539171.02214773418</c:v>
                </c:pt>
                <c:pt idx="19">
                  <c:v>552262.90142286569</c:v>
                </c:pt>
                <c:pt idx="20">
                  <c:v>565909.04724945629</c:v>
                </c:pt>
              </c:numCache>
            </c:numRef>
          </c:yVal>
          <c:smooth val="1"/>
        </c:ser>
        <c:ser>
          <c:idx val="1"/>
          <c:order val="1"/>
          <c:tx>
            <c:strRef>
              <c:f>BRP!$A$37</c:f>
              <c:strCache>
                <c:ptCount val="1"/>
                <c:pt idx="0">
                  <c:v>UA 1</c:v>
                </c:pt>
              </c:strCache>
            </c:strRef>
          </c:tx>
          <c:marker>
            <c:symbol val="none"/>
          </c:marker>
          <c:xVal>
            <c:numRef>
              <c:f>BRP!$B$35:$V$35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BRP!$B$37:$V$37</c:f>
              <c:numCache>
                <c:formatCode>General</c:formatCode>
                <c:ptCount val="21"/>
                <c:pt idx="0">
                  <c:v>350457</c:v>
                </c:pt>
                <c:pt idx="1">
                  <c:v>359460.82244872476</c:v>
                </c:pt>
                <c:pt idx="2">
                  <c:v>368016.5993646956</c:v>
                </c:pt>
                <c:pt idx="3">
                  <c:v>371474.26279003703</c:v>
                </c:pt>
                <c:pt idx="4">
                  <c:v>380003.92205404385</c:v>
                </c:pt>
                <c:pt idx="5">
                  <c:v>389257.91882476688</c:v>
                </c:pt>
                <c:pt idx="6">
                  <c:v>398305.25087966531</c:v>
                </c:pt>
                <c:pt idx="7">
                  <c:v>407120.16026041639</c:v>
                </c:pt>
                <c:pt idx="8">
                  <c:v>415854.56677928014</c:v>
                </c:pt>
                <c:pt idx="9">
                  <c:v>425118.41138411552</c:v>
                </c:pt>
                <c:pt idx="10">
                  <c:v>434337.23334099766</c:v>
                </c:pt>
                <c:pt idx="11">
                  <c:v>443846.44105539419</c:v>
                </c:pt>
                <c:pt idx="12">
                  <c:v>453663.18096508749</c:v>
                </c:pt>
                <c:pt idx="13">
                  <c:v>463960.03321636881</c:v>
                </c:pt>
                <c:pt idx="14">
                  <c:v>474757.60672791151</c:v>
                </c:pt>
                <c:pt idx="15">
                  <c:v>486108.50942882494</c:v>
                </c:pt>
                <c:pt idx="16">
                  <c:v>497658.58961467538</c:v>
                </c:pt>
                <c:pt idx="17">
                  <c:v>509812.14437509381</c:v>
                </c:pt>
                <c:pt idx="18">
                  <c:v>521913.62112945219</c:v>
                </c:pt>
                <c:pt idx="19">
                  <c:v>534226.63152630301</c:v>
                </c:pt>
                <c:pt idx="20">
                  <c:v>547148.15879855421</c:v>
                </c:pt>
              </c:numCache>
            </c:numRef>
          </c:yVal>
          <c:smooth val="1"/>
        </c:ser>
        <c:ser>
          <c:idx val="2"/>
          <c:order val="2"/>
          <c:tx>
            <c:strRef>
              <c:f>BRP!$A$38</c:f>
              <c:strCache>
                <c:ptCount val="1"/>
                <c:pt idx="0">
                  <c:v>UA 2</c:v>
                </c:pt>
              </c:strCache>
            </c:strRef>
          </c:tx>
          <c:marker>
            <c:symbol val="none"/>
          </c:marker>
          <c:xVal>
            <c:numRef>
              <c:f>BRP!$B$35:$V$35</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BRP!$B$38:$V$38</c:f>
              <c:numCache>
                <c:formatCode>General</c:formatCode>
                <c:ptCount val="21"/>
                <c:pt idx="0">
                  <c:v>350457</c:v>
                </c:pt>
                <c:pt idx="1">
                  <c:v>359460.82244872476</c:v>
                </c:pt>
                <c:pt idx="2">
                  <c:v>368016.5993646956</c:v>
                </c:pt>
                <c:pt idx="3">
                  <c:v>370849.12175976363</c:v>
                </c:pt>
                <c:pt idx="4">
                  <c:v>378750.56257178634</c:v>
                </c:pt>
                <c:pt idx="5">
                  <c:v>387399.65923688584</c:v>
                </c:pt>
                <c:pt idx="6">
                  <c:v>395877.35571794986</c:v>
                </c:pt>
                <c:pt idx="7">
                  <c:v>404156.81037822826</c:v>
                </c:pt>
                <c:pt idx="8">
                  <c:v>412389.39760719851</c:v>
                </c:pt>
                <c:pt idx="9">
                  <c:v>421183.71559123002</c:v>
                </c:pt>
                <c:pt idx="10">
                  <c:v>429964.87608023686</c:v>
                </c:pt>
                <c:pt idx="11">
                  <c:v>439070.341160774</c:v>
                </c:pt>
                <c:pt idx="12">
                  <c:v>448517.59895156958</c:v>
                </c:pt>
                <c:pt idx="13">
                  <c:v>458479.97345270176</c:v>
                </c:pt>
                <c:pt idx="14">
                  <c:v>468980.20017625572</c:v>
                </c:pt>
                <c:pt idx="15">
                  <c:v>480071.41558059433</c:v>
                </c:pt>
                <c:pt idx="16">
                  <c:v>491398.69591288216</c:v>
                </c:pt>
                <c:pt idx="17">
                  <c:v>503364.78178934322</c:v>
                </c:pt>
                <c:pt idx="18">
                  <c:v>515416.7977513643</c:v>
                </c:pt>
                <c:pt idx="19">
                  <c:v>527841.57102189143</c:v>
                </c:pt>
                <c:pt idx="20">
                  <c:v>541150.5888126567</c:v>
                </c:pt>
              </c:numCache>
            </c:numRef>
          </c:yVal>
          <c:smooth val="1"/>
        </c:ser>
        <c:axId val="77906688"/>
        <c:axId val="77908224"/>
      </c:scatterChart>
      <c:valAx>
        <c:axId val="77906688"/>
        <c:scaling>
          <c:orientation val="minMax"/>
        </c:scaling>
        <c:axPos val="b"/>
        <c:numFmt formatCode="General" sourceLinked="1"/>
        <c:tickLblPos val="nextTo"/>
        <c:crossAx val="77908224"/>
        <c:crosses val="autoZero"/>
        <c:crossBetween val="midCat"/>
      </c:valAx>
      <c:valAx>
        <c:axId val="77908224"/>
        <c:scaling>
          <c:orientation val="minMax"/>
          <c:min val="300000"/>
        </c:scaling>
        <c:axPos val="l"/>
        <c:majorGridlines/>
        <c:numFmt formatCode="General" sourceLinked="1"/>
        <c:tickLblPos val="nextTo"/>
        <c:crossAx val="77906688"/>
        <c:crosses val="autoZero"/>
        <c:crossBetween val="midCat"/>
      </c:valAx>
    </c:plotArea>
    <c:legend>
      <c:legendPos val="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lsum!$A$81</c:f>
              <c:strCache>
                <c:ptCount val="1"/>
                <c:pt idx="0">
                  <c:v>JA</c:v>
                </c:pt>
              </c:strCache>
            </c:strRef>
          </c:tx>
          <c:marker>
            <c:symbol val="none"/>
          </c:marker>
          <c:xVal>
            <c:numRef>
              <c:f>lsum!$B$80:$V$80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lsum!$B$81:$V$81</c:f>
              <c:numCache>
                <c:formatCode>General</c:formatCode>
                <c:ptCount val="21"/>
                <c:pt idx="0">
                  <c:v>136511</c:v>
                </c:pt>
                <c:pt idx="1">
                  <c:v>140060.83497257702</c:v>
                </c:pt>
                <c:pt idx="2">
                  <c:v>143325.17269300018</c:v>
                </c:pt>
                <c:pt idx="3">
                  <c:v>146906.01356074426</c:v>
                </c:pt>
                <c:pt idx="4">
                  <c:v>150564.01456375423</c:v>
                </c:pt>
                <c:pt idx="5">
                  <c:v>154200.5697997268</c:v>
                </c:pt>
                <c:pt idx="6">
                  <c:v>157943.31797001435</c:v>
                </c:pt>
                <c:pt idx="7">
                  <c:v>161708.64561136451</c:v>
                </c:pt>
                <c:pt idx="8">
                  <c:v>165556.79632561188</c:v>
                </c:pt>
                <c:pt idx="9">
                  <c:v>169541.69168640158</c:v>
                </c:pt>
                <c:pt idx="10">
                  <c:v>173612.74668676377</c:v>
                </c:pt>
                <c:pt idx="11">
                  <c:v>177778.81516785055</c:v>
                </c:pt>
                <c:pt idx="12">
                  <c:v>182103.96001222002</c:v>
                </c:pt>
                <c:pt idx="13">
                  <c:v>186579.53907310963</c:v>
                </c:pt>
                <c:pt idx="14">
                  <c:v>191193.61635146409</c:v>
                </c:pt>
                <c:pt idx="15">
                  <c:v>195939.90875789706</c:v>
                </c:pt>
                <c:pt idx="16">
                  <c:v>200808.7744178859</c:v>
                </c:pt>
                <c:pt idx="17">
                  <c:v>205714.71976466427</c:v>
                </c:pt>
                <c:pt idx="18">
                  <c:v>210659.99074409122</c:v>
                </c:pt>
                <c:pt idx="19">
                  <c:v>215724.48964080962</c:v>
                </c:pt>
                <c:pt idx="20">
                  <c:v>220990.15151211145</c:v>
                </c:pt>
              </c:numCache>
            </c:numRef>
          </c:yVal>
          <c:smooth val="1"/>
        </c:ser>
        <c:ser>
          <c:idx val="1"/>
          <c:order val="1"/>
          <c:tx>
            <c:strRef>
              <c:f>lsum!$A$82</c:f>
              <c:strCache>
                <c:ptCount val="1"/>
                <c:pt idx="0">
                  <c:v>UA 1</c:v>
                </c:pt>
              </c:strCache>
            </c:strRef>
          </c:tx>
          <c:marker>
            <c:symbol val="none"/>
          </c:marker>
          <c:xVal>
            <c:numRef>
              <c:f>lsum!$B$80:$V$80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lsum!$B$82:$V$82</c:f>
              <c:numCache>
                <c:formatCode>General</c:formatCode>
                <c:ptCount val="21"/>
                <c:pt idx="0">
                  <c:v>136511</c:v>
                </c:pt>
                <c:pt idx="1">
                  <c:v>140063.85252267728</c:v>
                </c:pt>
                <c:pt idx="2">
                  <c:v>143327.46481337323</c:v>
                </c:pt>
                <c:pt idx="3">
                  <c:v>144240.14315962672</c:v>
                </c:pt>
                <c:pt idx="4">
                  <c:v>147626.69300995377</c:v>
                </c:pt>
                <c:pt idx="5">
                  <c:v>151301.80020298212</c:v>
                </c:pt>
                <c:pt idx="6">
                  <c:v>154888.89153040844</c:v>
                </c:pt>
                <c:pt idx="7">
                  <c:v>158376.74460383473</c:v>
                </c:pt>
                <c:pt idx="8">
                  <c:v>161824.53200283909</c:v>
                </c:pt>
                <c:pt idx="9">
                  <c:v>165476.84648190168</c:v>
                </c:pt>
                <c:pt idx="10">
                  <c:v>169100.99840714643</c:v>
                </c:pt>
                <c:pt idx="11">
                  <c:v>172831.50338036401</c:v>
                </c:pt>
                <c:pt idx="12">
                  <c:v>176674.08008145585</c:v>
                </c:pt>
                <c:pt idx="13">
                  <c:v>180698.21958435071</c:v>
                </c:pt>
                <c:pt idx="14">
                  <c:v>184911.39307857543</c:v>
                </c:pt>
                <c:pt idx="15">
                  <c:v>189334.33459973035</c:v>
                </c:pt>
                <c:pt idx="16">
                  <c:v>193821.04488874643</c:v>
                </c:pt>
                <c:pt idx="17">
                  <c:v>198535.73325349155</c:v>
                </c:pt>
                <c:pt idx="18">
                  <c:v>203207.52963684328</c:v>
                </c:pt>
                <c:pt idx="19">
                  <c:v>207942.08941503975</c:v>
                </c:pt>
                <c:pt idx="20">
                  <c:v>212900.9563127537</c:v>
                </c:pt>
              </c:numCache>
            </c:numRef>
          </c:yVal>
          <c:smooth val="1"/>
        </c:ser>
        <c:ser>
          <c:idx val="2"/>
          <c:order val="2"/>
          <c:tx>
            <c:strRef>
              <c:f>lsum!$A$83</c:f>
              <c:strCache>
                <c:ptCount val="1"/>
                <c:pt idx="0">
                  <c:v>UA 2</c:v>
                </c:pt>
              </c:strCache>
            </c:strRef>
          </c:tx>
          <c:marker>
            <c:symbol val="none"/>
          </c:marker>
          <c:xVal>
            <c:numRef>
              <c:f>lsum!$B$80:$V$80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xVal>
          <c:yVal>
            <c:numRef>
              <c:f>lsum!$B$83:$V$83</c:f>
              <c:numCache>
                <c:formatCode>General</c:formatCode>
                <c:ptCount val="21"/>
                <c:pt idx="0">
                  <c:v>136511</c:v>
                </c:pt>
                <c:pt idx="1">
                  <c:v>140063.85252267728</c:v>
                </c:pt>
                <c:pt idx="2">
                  <c:v>143327.46481337323</c:v>
                </c:pt>
                <c:pt idx="3">
                  <c:v>143991.40272321081</c:v>
                </c:pt>
                <c:pt idx="4">
                  <c:v>147125.61730223909</c:v>
                </c:pt>
                <c:pt idx="5">
                  <c:v>150556.57629050166</c:v>
                </c:pt>
                <c:pt idx="6">
                  <c:v>153912.72626565947</c:v>
                </c:pt>
                <c:pt idx="7">
                  <c:v>157182.52568287501</c:v>
                </c:pt>
                <c:pt idx="8">
                  <c:v>160425.04371477923</c:v>
                </c:pt>
                <c:pt idx="9">
                  <c:v>163884.34396166241</c:v>
                </c:pt>
                <c:pt idx="10">
                  <c:v>167327.74486726237</c:v>
                </c:pt>
                <c:pt idx="11">
                  <c:v>170890.62905881583</c:v>
                </c:pt>
                <c:pt idx="12">
                  <c:v>174578.99063066929</c:v>
                </c:pt>
                <c:pt idx="13">
                  <c:v>178462.68309582068</c:v>
                </c:pt>
                <c:pt idx="14">
                  <c:v>182550.10980250099</c:v>
                </c:pt>
                <c:pt idx="15">
                  <c:v>186862.27411812556</c:v>
                </c:pt>
                <c:pt idx="16">
                  <c:v>191253.06213790638</c:v>
                </c:pt>
                <c:pt idx="17">
                  <c:v>195885.92545210521</c:v>
                </c:pt>
                <c:pt idx="18">
                  <c:v>200532.25411674537</c:v>
                </c:pt>
                <c:pt idx="19">
                  <c:v>205307.45834921792</c:v>
                </c:pt>
                <c:pt idx="20">
                  <c:v>210421.0241355522</c:v>
                </c:pt>
              </c:numCache>
            </c:numRef>
          </c:yVal>
          <c:smooth val="1"/>
        </c:ser>
        <c:axId val="77820288"/>
        <c:axId val="77821824"/>
      </c:scatterChart>
      <c:valAx>
        <c:axId val="77820288"/>
        <c:scaling>
          <c:orientation val="minMax"/>
        </c:scaling>
        <c:axPos val="b"/>
        <c:numFmt formatCode="General" sourceLinked="1"/>
        <c:tickLblPos val="nextTo"/>
        <c:crossAx val="77821824"/>
        <c:crosses val="autoZero"/>
        <c:crossBetween val="midCat"/>
      </c:valAx>
      <c:valAx>
        <c:axId val="77821824"/>
        <c:scaling>
          <c:orientation val="minMax"/>
          <c:min val="130000"/>
        </c:scaling>
        <c:axPos val="l"/>
        <c:majorGridlines/>
        <c:numFmt formatCode="General" sourceLinked="1"/>
        <c:tickLblPos val="nextTo"/>
        <c:crossAx val="77820288"/>
        <c:crosses val="autoZero"/>
        <c:crossBetween val="midCat"/>
      </c:valAx>
    </c:plotArea>
    <c:legend>
      <c:legendPos val="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v-SE"/>
  <c:chart>
    <c:plotArea>
      <c:layout/>
      <c:scatterChart>
        <c:scatterStyle val="smoothMarker"/>
        <c:ser>
          <c:idx val="0"/>
          <c:order val="0"/>
          <c:tx>
            <c:strRef>
              <c:f>försörjningskvot!$G$11</c:f>
              <c:strCache>
                <c:ptCount val="1"/>
                <c:pt idx="0">
                  <c:v>JA</c:v>
                </c:pt>
              </c:strCache>
            </c:strRef>
          </c:tx>
          <c:marker>
            <c:symbol val="none"/>
          </c:marker>
          <c:xVal>
            <c:numRef>
              <c:f>försörjningskvot!$H$10:$Z$10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xVal>
          <c:yVal>
            <c:numRef>
              <c:f>försörjningskvot!$H$11:$Z$11</c:f>
              <c:numCache>
                <c:formatCode>General</c:formatCode>
                <c:ptCount val="19"/>
                <c:pt idx="0">
                  <c:v>0.64517971671742291</c:v>
                </c:pt>
                <c:pt idx="1">
                  <c:v>0.6472073795507175</c:v>
                </c:pt>
                <c:pt idx="2">
                  <c:v>0.64863110440203564</c:v>
                </c:pt>
                <c:pt idx="3">
                  <c:v>0.65075736600058143</c:v>
                </c:pt>
                <c:pt idx="4">
                  <c:v>0.65296210037411073</c:v>
                </c:pt>
                <c:pt idx="5">
                  <c:v>0.65620820681301584</c:v>
                </c:pt>
                <c:pt idx="6">
                  <c:v>0.65981181954956603</c:v>
                </c:pt>
                <c:pt idx="7">
                  <c:v>0.66277086030440591</c:v>
                </c:pt>
                <c:pt idx="8">
                  <c:v>0.6662071892291147</c:v>
                </c:pt>
                <c:pt idx="9">
                  <c:v>0.66970303395619935</c:v>
                </c:pt>
                <c:pt idx="10">
                  <c:v>0.67272506889864292</c:v>
                </c:pt>
                <c:pt idx="11">
                  <c:v>0.675214702959958</c:v>
                </c:pt>
                <c:pt idx="12">
                  <c:v>0.67736406684318695</c:v>
                </c:pt>
                <c:pt idx="13">
                  <c:v>0.67930151266261374</c:v>
                </c:pt>
                <c:pt idx="14">
                  <c:v>0.68155830670432838</c:v>
                </c:pt>
                <c:pt idx="15">
                  <c:v>0.68455423272913662</c:v>
                </c:pt>
                <c:pt idx="16">
                  <c:v>0.68909121693250874</c:v>
                </c:pt>
                <c:pt idx="17">
                  <c:v>0.69416155287371162</c:v>
                </c:pt>
                <c:pt idx="18">
                  <c:v>0.69874795764267883</c:v>
                </c:pt>
              </c:numCache>
            </c:numRef>
          </c:yVal>
          <c:smooth val="1"/>
        </c:ser>
        <c:ser>
          <c:idx val="1"/>
          <c:order val="1"/>
          <c:tx>
            <c:strRef>
              <c:f>försörjningskvot!$G$12</c:f>
              <c:strCache>
                <c:ptCount val="1"/>
                <c:pt idx="0">
                  <c:v>UA 1</c:v>
                </c:pt>
              </c:strCache>
            </c:strRef>
          </c:tx>
          <c:marker>
            <c:symbol val="none"/>
          </c:marker>
          <c:xVal>
            <c:numRef>
              <c:f>försörjningskvot!$H$10:$Z$10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xVal>
          <c:yVal>
            <c:numRef>
              <c:f>försörjningskvot!$H$12:$Z$12</c:f>
              <c:numCache>
                <c:formatCode>General</c:formatCode>
                <c:ptCount val="19"/>
                <c:pt idx="0">
                  <c:v>0.64517971671742291</c:v>
                </c:pt>
                <c:pt idx="1">
                  <c:v>0.64801988652536135</c:v>
                </c:pt>
                <c:pt idx="2">
                  <c:v>0.65027101478075588</c:v>
                </c:pt>
                <c:pt idx="3">
                  <c:v>0.65322706938931163</c:v>
                </c:pt>
                <c:pt idx="4">
                  <c:v>0.65619977873037294</c:v>
                </c:pt>
                <c:pt idx="5">
                  <c:v>0.66017143770451892</c:v>
                </c:pt>
                <c:pt idx="6">
                  <c:v>0.6644706670014231</c:v>
                </c:pt>
                <c:pt idx="7">
                  <c:v>0.66806612874496185</c:v>
                </c:pt>
                <c:pt idx="8">
                  <c:v>0.67210108920337164</c:v>
                </c:pt>
                <c:pt idx="9">
                  <c:v>0.67614836009777313</c:v>
                </c:pt>
                <c:pt idx="10">
                  <c:v>0.67966081405283296</c:v>
                </c:pt>
                <c:pt idx="11">
                  <c:v>0.68256352790921826</c:v>
                </c:pt>
                <c:pt idx="12">
                  <c:v>0.68505246286719168</c:v>
                </c:pt>
                <c:pt idx="13">
                  <c:v>0.68726344625531188</c:v>
                </c:pt>
                <c:pt idx="14">
                  <c:v>0.68974388603747216</c:v>
                </c:pt>
                <c:pt idx="15">
                  <c:v>0.69291187647659336</c:v>
                </c:pt>
                <c:pt idx="16">
                  <c:v>0.69754817394182844</c:v>
                </c:pt>
                <c:pt idx="17">
                  <c:v>0.70292012837332973</c:v>
                </c:pt>
                <c:pt idx="18">
                  <c:v>0.70779398395193449</c:v>
                </c:pt>
              </c:numCache>
            </c:numRef>
          </c:yVal>
          <c:smooth val="1"/>
        </c:ser>
        <c:ser>
          <c:idx val="2"/>
          <c:order val="2"/>
          <c:tx>
            <c:strRef>
              <c:f>försörjningskvot!$G$13</c:f>
              <c:strCache>
                <c:ptCount val="1"/>
                <c:pt idx="0">
                  <c:v>UA 2</c:v>
                </c:pt>
              </c:strCache>
            </c:strRef>
          </c:tx>
          <c:marker>
            <c:symbol val="none"/>
          </c:marker>
          <c:xVal>
            <c:numRef>
              <c:f>försörjningskvot!$H$10:$Z$10</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xVal>
          <c:yVal>
            <c:numRef>
              <c:f>försörjningskvot!$H$13:$Z$13</c:f>
              <c:numCache>
                <c:formatCode>General</c:formatCode>
                <c:ptCount val="19"/>
                <c:pt idx="0">
                  <c:v>0.64517971671742291</c:v>
                </c:pt>
                <c:pt idx="1">
                  <c:v>0.64860366479659082</c:v>
                </c:pt>
                <c:pt idx="2">
                  <c:v>0.65152077980594258</c:v>
                </c:pt>
                <c:pt idx="3">
                  <c:v>0.65512801855862557</c:v>
                </c:pt>
                <c:pt idx="4">
                  <c:v>0.65865697640726362</c:v>
                </c:pt>
                <c:pt idx="5">
                  <c:v>0.66310449160053453</c:v>
                </c:pt>
                <c:pt idx="6">
                  <c:v>0.6678142446286589</c:v>
                </c:pt>
                <c:pt idx="7">
                  <c:v>0.67174567977785604</c:v>
                </c:pt>
                <c:pt idx="8">
                  <c:v>0.67606371460369785</c:v>
                </c:pt>
                <c:pt idx="9">
                  <c:v>0.68033340691832733</c:v>
                </c:pt>
                <c:pt idx="10">
                  <c:v>0.68400469039402012</c:v>
                </c:pt>
                <c:pt idx="11">
                  <c:v>0.68699930518359631</c:v>
                </c:pt>
                <c:pt idx="12">
                  <c:v>0.68952045501810666</c:v>
                </c:pt>
                <c:pt idx="13">
                  <c:v>0.69170829138011214</c:v>
                </c:pt>
                <c:pt idx="14">
                  <c:v>0.69412778312736956</c:v>
                </c:pt>
                <c:pt idx="15">
                  <c:v>0.69722581254293503</c:v>
                </c:pt>
                <c:pt idx="16">
                  <c:v>0.70187970900689889</c:v>
                </c:pt>
                <c:pt idx="17">
                  <c:v>0.70694169724748457</c:v>
                </c:pt>
                <c:pt idx="18">
                  <c:v>0.7115201119227369</c:v>
                </c:pt>
              </c:numCache>
            </c:numRef>
          </c:yVal>
          <c:smooth val="1"/>
        </c:ser>
        <c:axId val="74941184"/>
        <c:axId val="74942720"/>
      </c:scatterChart>
      <c:valAx>
        <c:axId val="74941184"/>
        <c:scaling>
          <c:orientation val="minMax"/>
        </c:scaling>
        <c:axPos val="b"/>
        <c:numFmt formatCode="General" sourceLinked="1"/>
        <c:tickLblPos val="nextTo"/>
        <c:crossAx val="74942720"/>
        <c:crosses val="autoZero"/>
        <c:crossBetween val="midCat"/>
      </c:valAx>
      <c:valAx>
        <c:axId val="74942720"/>
        <c:scaling>
          <c:orientation val="minMax"/>
        </c:scaling>
        <c:axPos val="l"/>
        <c:majorGridlines/>
        <c:numFmt formatCode="General" sourceLinked="1"/>
        <c:tickLblPos val="nextTo"/>
        <c:crossAx val="74941184"/>
        <c:crosses val="autoZero"/>
        <c:crossBetween val="midCat"/>
      </c:valAx>
    </c:plotArea>
    <c:legend>
      <c:legendPos val="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D50B5-D82D-4C87-9522-641D8BFB92F9}" type="doc">
      <dgm:prSet loTypeId="urn:microsoft.com/office/officeart/2005/8/layout/process2" loCatId="process" qsTypeId="urn:microsoft.com/office/officeart/2005/8/quickstyle/simple1" qsCatId="simple" csTypeId="urn:microsoft.com/office/officeart/2005/8/colors/accent1_2" csCatId="accent1" phldr="1"/>
      <dgm:spPr/>
    </dgm:pt>
    <dgm:pt modelId="{A9B13D07-0F35-419A-BD83-36F286EA1D9D}">
      <dgm:prSet phldrT="[Text]"/>
      <dgm:spPr/>
      <dgm:t>
        <a:bodyPr/>
        <a:lstStyle/>
        <a:p>
          <a:r>
            <a:rPr lang="sv-SE" dirty="0" smtClean="0"/>
            <a:t>(1) Fortsatt lågt bostadsbyggande</a:t>
          </a:r>
          <a:endParaRPr lang="en-US" dirty="0"/>
        </a:p>
      </dgm:t>
    </dgm:pt>
    <dgm:pt modelId="{803741F8-CAFF-433C-8F2A-8C530E647528}" type="parTrans" cxnId="{370EE159-EFA1-485A-AF21-1733AE6480DC}">
      <dgm:prSet/>
      <dgm:spPr/>
      <dgm:t>
        <a:bodyPr/>
        <a:lstStyle/>
        <a:p>
          <a:endParaRPr lang="en-US"/>
        </a:p>
      </dgm:t>
    </dgm:pt>
    <dgm:pt modelId="{61D92D5C-DB72-45A3-8731-3CB8C1A97F1D}" type="sibTrans" cxnId="{370EE159-EFA1-485A-AF21-1733AE6480DC}">
      <dgm:prSet/>
      <dgm:spPr/>
      <dgm:t>
        <a:bodyPr/>
        <a:lstStyle/>
        <a:p>
          <a:endParaRPr lang="en-US"/>
        </a:p>
      </dgm:t>
    </dgm:pt>
    <dgm:pt modelId="{F0BA7980-50FE-497C-BA8D-FB4C8BB166A3}">
      <dgm:prSet phldrT="[Text]"/>
      <dgm:spPr/>
      <dgm:t>
        <a:bodyPr/>
        <a:lstStyle/>
        <a:p>
          <a:r>
            <a:rPr lang="sv-SE" dirty="0" smtClean="0"/>
            <a:t>(2) Minskad inrikes nettoinflyttning</a:t>
          </a:r>
          <a:endParaRPr lang="en-US" dirty="0"/>
        </a:p>
      </dgm:t>
    </dgm:pt>
    <dgm:pt modelId="{A63C3AB0-6DA5-416F-B949-971FCFA7F471}" type="parTrans" cxnId="{BB33E07A-A0B1-4634-9EDA-248FB639BC75}">
      <dgm:prSet/>
      <dgm:spPr/>
      <dgm:t>
        <a:bodyPr/>
        <a:lstStyle/>
        <a:p>
          <a:endParaRPr lang="en-US"/>
        </a:p>
      </dgm:t>
    </dgm:pt>
    <dgm:pt modelId="{C13C360C-9488-4708-B48D-17D0D172A5A3}" type="sibTrans" cxnId="{BB33E07A-A0B1-4634-9EDA-248FB639BC75}">
      <dgm:prSet/>
      <dgm:spPr/>
      <dgm:t>
        <a:bodyPr/>
        <a:lstStyle/>
        <a:p>
          <a:endParaRPr lang="en-US"/>
        </a:p>
      </dgm:t>
    </dgm:pt>
    <dgm:pt modelId="{1E0CEF74-DF07-4C94-A703-975EFDADF337}">
      <dgm:prSet phldrT="[Text]"/>
      <dgm:spPr/>
      <dgm:t>
        <a:bodyPr/>
        <a:lstStyle/>
        <a:p>
          <a:r>
            <a:rPr lang="sv-SE" dirty="0" smtClean="0"/>
            <a:t>(3) Minskad befolkning</a:t>
          </a:r>
          <a:endParaRPr lang="en-US" dirty="0"/>
        </a:p>
      </dgm:t>
    </dgm:pt>
    <dgm:pt modelId="{6D0F201C-0E35-4B38-918A-F905277E7439}" type="parTrans" cxnId="{DF5898E5-35EA-40A9-8F04-5C9D7FF22B56}">
      <dgm:prSet/>
      <dgm:spPr/>
      <dgm:t>
        <a:bodyPr/>
        <a:lstStyle/>
        <a:p>
          <a:endParaRPr lang="en-US"/>
        </a:p>
      </dgm:t>
    </dgm:pt>
    <dgm:pt modelId="{8A84DA80-0EF6-4D64-93CF-F0D6697FECDB}" type="sibTrans" cxnId="{DF5898E5-35EA-40A9-8F04-5C9D7FF22B56}">
      <dgm:prSet/>
      <dgm:spPr/>
      <dgm:t>
        <a:bodyPr/>
        <a:lstStyle/>
        <a:p>
          <a:endParaRPr lang="en-US"/>
        </a:p>
      </dgm:t>
    </dgm:pt>
    <dgm:pt modelId="{0D2745BB-C16A-4134-B724-21F1B72072BA}">
      <dgm:prSet/>
      <dgm:spPr/>
      <dgm:t>
        <a:bodyPr/>
        <a:lstStyle/>
        <a:p>
          <a:r>
            <a:rPr lang="sv-SE" dirty="0" smtClean="0"/>
            <a:t>(4) Minskat arbetskraftsutbud</a:t>
          </a:r>
          <a:endParaRPr lang="en-US" dirty="0"/>
        </a:p>
      </dgm:t>
    </dgm:pt>
    <dgm:pt modelId="{7BB26FE5-8624-436E-B37A-57F0C8680D19}" type="parTrans" cxnId="{EEBB970F-BF17-4DB5-885D-511890420EF8}">
      <dgm:prSet/>
      <dgm:spPr/>
      <dgm:t>
        <a:bodyPr/>
        <a:lstStyle/>
        <a:p>
          <a:endParaRPr lang="en-US"/>
        </a:p>
      </dgm:t>
    </dgm:pt>
    <dgm:pt modelId="{05BD80E5-1127-4E11-8BF7-4217D0449D7B}" type="sibTrans" cxnId="{EEBB970F-BF17-4DB5-885D-511890420EF8}">
      <dgm:prSet/>
      <dgm:spPr/>
      <dgm:t>
        <a:bodyPr/>
        <a:lstStyle/>
        <a:p>
          <a:endParaRPr lang="en-US"/>
        </a:p>
      </dgm:t>
    </dgm:pt>
    <dgm:pt modelId="{BB503DD8-D744-4F41-92C5-67CDC76FF165}">
      <dgm:prSet/>
      <dgm:spPr/>
      <dgm:t>
        <a:bodyPr/>
        <a:lstStyle/>
        <a:p>
          <a:r>
            <a:rPr lang="sv-SE" dirty="0" smtClean="0"/>
            <a:t>(6) Lägre produktion</a:t>
          </a:r>
          <a:endParaRPr lang="en-US" dirty="0"/>
        </a:p>
      </dgm:t>
    </dgm:pt>
    <dgm:pt modelId="{E84C82C1-CDF3-4CD6-84EB-34EAE14CFFB2}" type="parTrans" cxnId="{1A1E0226-CCB4-4C90-8595-52987A902CBA}">
      <dgm:prSet/>
      <dgm:spPr/>
      <dgm:t>
        <a:bodyPr/>
        <a:lstStyle/>
        <a:p>
          <a:endParaRPr lang="en-US"/>
        </a:p>
      </dgm:t>
    </dgm:pt>
    <dgm:pt modelId="{DB8658CC-F686-48C3-B421-187013E9B35A}" type="sibTrans" cxnId="{1A1E0226-CCB4-4C90-8595-52987A902CBA}">
      <dgm:prSet/>
      <dgm:spPr/>
      <dgm:t>
        <a:bodyPr/>
        <a:lstStyle/>
        <a:p>
          <a:endParaRPr lang="en-US"/>
        </a:p>
      </dgm:t>
    </dgm:pt>
    <dgm:pt modelId="{39F45FFC-E081-471D-9171-559A383839FA}">
      <dgm:prSet/>
      <dgm:spPr/>
      <dgm:t>
        <a:bodyPr/>
        <a:lstStyle/>
        <a:p>
          <a:r>
            <a:rPr lang="sv-SE" dirty="0" smtClean="0"/>
            <a:t>(7) Lägre löneinkomster</a:t>
          </a:r>
          <a:endParaRPr lang="en-US" dirty="0"/>
        </a:p>
      </dgm:t>
    </dgm:pt>
    <dgm:pt modelId="{995ED34E-4BE9-445C-B95F-F53C61FC4AA3}" type="parTrans" cxnId="{300124A5-FFE7-41A9-8090-43072A5F0D23}">
      <dgm:prSet/>
      <dgm:spPr/>
      <dgm:t>
        <a:bodyPr/>
        <a:lstStyle/>
        <a:p>
          <a:endParaRPr lang="en-US"/>
        </a:p>
      </dgm:t>
    </dgm:pt>
    <dgm:pt modelId="{125E375C-7F33-462C-84D5-4309D595F583}" type="sibTrans" cxnId="{300124A5-FFE7-41A9-8090-43072A5F0D23}">
      <dgm:prSet/>
      <dgm:spPr/>
      <dgm:t>
        <a:bodyPr/>
        <a:lstStyle/>
        <a:p>
          <a:endParaRPr lang="en-US"/>
        </a:p>
      </dgm:t>
    </dgm:pt>
    <dgm:pt modelId="{A035130B-DDB9-4A0C-8702-D878A7EEE211}">
      <dgm:prSet/>
      <dgm:spPr/>
      <dgm:t>
        <a:bodyPr/>
        <a:lstStyle/>
        <a:p>
          <a:r>
            <a:rPr lang="sv-SE" dirty="0" smtClean="0"/>
            <a:t>(8) Lägre skatteintäkter</a:t>
          </a:r>
          <a:endParaRPr lang="en-US" dirty="0"/>
        </a:p>
      </dgm:t>
    </dgm:pt>
    <dgm:pt modelId="{6BA85321-516F-4196-95CD-15DD8B327340}" type="parTrans" cxnId="{0DB18C4A-60E9-4568-AA2A-EB1886C2D49C}">
      <dgm:prSet/>
      <dgm:spPr/>
      <dgm:t>
        <a:bodyPr/>
        <a:lstStyle/>
        <a:p>
          <a:endParaRPr lang="en-US"/>
        </a:p>
      </dgm:t>
    </dgm:pt>
    <dgm:pt modelId="{AFA95342-675E-48E6-AF27-32FA09D9E2C5}" type="sibTrans" cxnId="{0DB18C4A-60E9-4568-AA2A-EB1886C2D49C}">
      <dgm:prSet/>
      <dgm:spPr/>
      <dgm:t>
        <a:bodyPr/>
        <a:lstStyle/>
        <a:p>
          <a:endParaRPr lang="en-US"/>
        </a:p>
      </dgm:t>
    </dgm:pt>
    <dgm:pt modelId="{63804DFC-F9F1-4273-9598-BADA0511AF4C}">
      <dgm:prSet/>
      <dgm:spPr/>
      <dgm:t>
        <a:bodyPr/>
        <a:lstStyle/>
        <a:p>
          <a:r>
            <a:rPr lang="sv-SE" dirty="0" smtClean="0"/>
            <a:t>(5) Minskad sysselsättning</a:t>
          </a:r>
          <a:endParaRPr lang="en-US" dirty="0"/>
        </a:p>
      </dgm:t>
    </dgm:pt>
    <dgm:pt modelId="{1D2855DE-0672-43E8-9E91-FC8E34332F7D}" type="parTrans" cxnId="{73234C45-BBDB-4E6A-8AC3-34780429CD3F}">
      <dgm:prSet/>
      <dgm:spPr/>
      <dgm:t>
        <a:bodyPr/>
        <a:lstStyle/>
        <a:p>
          <a:endParaRPr lang="en-US"/>
        </a:p>
      </dgm:t>
    </dgm:pt>
    <dgm:pt modelId="{62B71105-446F-461E-BF97-28A22D8FBEC0}" type="sibTrans" cxnId="{73234C45-BBDB-4E6A-8AC3-34780429CD3F}">
      <dgm:prSet/>
      <dgm:spPr/>
      <dgm:t>
        <a:bodyPr/>
        <a:lstStyle/>
        <a:p>
          <a:endParaRPr lang="en-US"/>
        </a:p>
      </dgm:t>
    </dgm:pt>
    <dgm:pt modelId="{4D93EC01-BFC2-4DDE-AB5E-D89AF4C8DA4F}" type="pres">
      <dgm:prSet presAssocID="{257D50B5-D82D-4C87-9522-641D8BFB92F9}" presName="linearFlow" presStyleCnt="0">
        <dgm:presLayoutVars>
          <dgm:resizeHandles val="exact"/>
        </dgm:presLayoutVars>
      </dgm:prSet>
      <dgm:spPr/>
    </dgm:pt>
    <dgm:pt modelId="{193B7088-2028-45C8-B8CF-D353F05D085C}" type="pres">
      <dgm:prSet presAssocID="{A9B13D07-0F35-419A-BD83-36F286EA1D9D}" presName="node" presStyleLbl="node1" presStyleIdx="0" presStyleCnt="8">
        <dgm:presLayoutVars>
          <dgm:bulletEnabled val="1"/>
        </dgm:presLayoutVars>
      </dgm:prSet>
      <dgm:spPr/>
      <dgm:t>
        <a:bodyPr/>
        <a:lstStyle/>
        <a:p>
          <a:endParaRPr lang="en-US"/>
        </a:p>
      </dgm:t>
    </dgm:pt>
    <dgm:pt modelId="{4CFBE47C-BACF-4CA6-AFD4-B11CCCEB6856}" type="pres">
      <dgm:prSet presAssocID="{61D92D5C-DB72-45A3-8731-3CB8C1A97F1D}" presName="sibTrans" presStyleLbl="sibTrans2D1" presStyleIdx="0" presStyleCnt="7"/>
      <dgm:spPr/>
      <dgm:t>
        <a:bodyPr/>
        <a:lstStyle/>
        <a:p>
          <a:endParaRPr lang="en-US"/>
        </a:p>
      </dgm:t>
    </dgm:pt>
    <dgm:pt modelId="{31D71028-8969-4944-A420-C52EE821C71B}" type="pres">
      <dgm:prSet presAssocID="{61D92D5C-DB72-45A3-8731-3CB8C1A97F1D}" presName="connectorText" presStyleLbl="sibTrans2D1" presStyleIdx="0" presStyleCnt="7"/>
      <dgm:spPr/>
      <dgm:t>
        <a:bodyPr/>
        <a:lstStyle/>
        <a:p>
          <a:endParaRPr lang="en-US"/>
        </a:p>
      </dgm:t>
    </dgm:pt>
    <dgm:pt modelId="{FC0C6B1B-49E9-4160-AF9A-951E60C3993C}" type="pres">
      <dgm:prSet presAssocID="{F0BA7980-50FE-497C-BA8D-FB4C8BB166A3}" presName="node" presStyleLbl="node1" presStyleIdx="1" presStyleCnt="8">
        <dgm:presLayoutVars>
          <dgm:bulletEnabled val="1"/>
        </dgm:presLayoutVars>
      </dgm:prSet>
      <dgm:spPr/>
      <dgm:t>
        <a:bodyPr/>
        <a:lstStyle/>
        <a:p>
          <a:endParaRPr lang="en-US"/>
        </a:p>
      </dgm:t>
    </dgm:pt>
    <dgm:pt modelId="{6801668D-C9D6-4CE2-B354-2C5AF0981FD9}" type="pres">
      <dgm:prSet presAssocID="{C13C360C-9488-4708-B48D-17D0D172A5A3}" presName="sibTrans" presStyleLbl="sibTrans2D1" presStyleIdx="1" presStyleCnt="7"/>
      <dgm:spPr/>
      <dgm:t>
        <a:bodyPr/>
        <a:lstStyle/>
        <a:p>
          <a:endParaRPr lang="en-US"/>
        </a:p>
      </dgm:t>
    </dgm:pt>
    <dgm:pt modelId="{530E9747-D182-4ED6-BC4A-55E1B3EA244D}" type="pres">
      <dgm:prSet presAssocID="{C13C360C-9488-4708-B48D-17D0D172A5A3}" presName="connectorText" presStyleLbl="sibTrans2D1" presStyleIdx="1" presStyleCnt="7"/>
      <dgm:spPr/>
      <dgm:t>
        <a:bodyPr/>
        <a:lstStyle/>
        <a:p>
          <a:endParaRPr lang="en-US"/>
        </a:p>
      </dgm:t>
    </dgm:pt>
    <dgm:pt modelId="{8EF579BC-A8A8-433A-BFC0-A0A7C060E3E9}" type="pres">
      <dgm:prSet presAssocID="{1E0CEF74-DF07-4C94-A703-975EFDADF337}" presName="node" presStyleLbl="node1" presStyleIdx="2" presStyleCnt="8">
        <dgm:presLayoutVars>
          <dgm:bulletEnabled val="1"/>
        </dgm:presLayoutVars>
      </dgm:prSet>
      <dgm:spPr/>
      <dgm:t>
        <a:bodyPr/>
        <a:lstStyle/>
        <a:p>
          <a:endParaRPr lang="en-US"/>
        </a:p>
      </dgm:t>
    </dgm:pt>
    <dgm:pt modelId="{BD8D6D78-B55A-43CB-902A-9E2617C5EE35}" type="pres">
      <dgm:prSet presAssocID="{8A84DA80-0EF6-4D64-93CF-F0D6697FECDB}" presName="sibTrans" presStyleLbl="sibTrans2D1" presStyleIdx="2" presStyleCnt="7"/>
      <dgm:spPr/>
      <dgm:t>
        <a:bodyPr/>
        <a:lstStyle/>
        <a:p>
          <a:endParaRPr lang="en-US"/>
        </a:p>
      </dgm:t>
    </dgm:pt>
    <dgm:pt modelId="{84488C5B-6622-4402-80C5-20459F2CD6EC}" type="pres">
      <dgm:prSet presAssocID="{8A84DA80-0EF6-4D64-93CF-F0D6697FECDB}" presName="connectorText" presStyleLbl="sibTrans2D1" presStyleIdx="2" presStyleCnt="7"/>
      <dgm:spPr/>
      <dgm:t>
        <a:bodyPr/>
        <a:lstStyle/>
        <a:p>
          <a:endParaRPr lang="en-US"/>
        </a:p>
      </dgm:t>
    </dgm:pt>
    <dgm:pt modelId="{81A5423F-3928-4542-A16F-08789EC10947}" type="pres">
      <dgm:prSet presAssocID="{0D2745BB-C16A-4134-B724-21F1B72072BA}" presName="node" presStyleLbl="node1" presStyleIdx="3" presStyleCnt="8">
        <dgm:presLayoutVars>
          <dgm:bulletEnabled val="1"/>
        </dgm:presLayoutVars>
      </dgm:prSet>
      <dgm:spPr/>
      <dgm:t>
        <a:bodyPr/>
        <a:lstStyle/>
        <a:p>
          <a:endParaRPr lang="en-US"/>
        </a:p>
      </dgm:t>
    </dgm:pt>
    <dgm:pt modelId="{40A6D6C3-EE59-4B08-8A58-92F6C42A31EF}" type="pres">
      <dgm:prSet presAssocID="{05BD80E5-1127-4E11-8BF7-4217D0449D7B}" presName="sibTrans" presStyleLbl="sibTrans2D1" presStyleIdx="3" presStyleCnt="7"/>
      <dgm:spPr/>
      <dgm:t>
        <a:bodyPr/>
        <a:lstStyle/>
        <a:p>
          <a:endParaRPr lang="en-US"/>
        </a:p>
      </dgm:t>
    </dgm:pt>
    <dgm:pt modelId="{7E717574-88D0-404D-BD27-CDE044BDBC65}" type="pres">
      <dgm:prSet presAssocID="{05BD80E5-1127-4E11-8BF7-4217D0449D7B}" presName="connectorText" presStyleLbl="sibTrans2D1" presStyleIdx="3" presStyleCnt="7"/>
      <dgm:spPr/>
      <dgm:t>
        <a:bodyPr/>
        <a:lstStyle/>
        <a:p>
          <a:endParaRPr lang="en-US"/>
        </a:p>
      </dgm:t>
    </dgm:pt>
    <dgm:pt modelId="{FF16936A-8397-4405-A036-8A95EB1AA4F4}" type="pres">
      <dgm:prSet presAssocID="{63804DFC-F9F1-4273-9598-BADA0511AF4C}" presName="node" presStyleLbl="node1" presStyleIdx="4" presStyleCnt="8">
        <dgm:presLayoutVars>
          <dgm:bulletEnabled val="1"/>
        </dgm:presLayoutVars>
      </dgm:prSet>
      <dgm:spPr/>
      <dgm:t>
        <a:bodyPr/>
        <a:lstStyle/>
        <a:p>
          <a:endParaRPr lang="en-US"/>
        </a:p>
      </dgm:t>
    </dgm:pt>
    <dgm:pt modelId="{868040C8-AC14-4ED5-BD71-BF01C7E8E5A8}" type="pres">
      <dgm:prSet presAssocID="{62B71105-446F-461E-BF97-28A22D8FBEC0}" presName="sibTrans" presStyleLbl="sibTrans2D1" presStyleIdx="4" presStyleCnt="7"/>
      <dgm:spPr/>
      <dgm:t>
        <a:bodyPr/>
        <a:lstStyle/>
        <a:p>
          <a:endParaRPr lang="en-US"/>
        </a:p>
      </dgm:t>
    </dgm:pt>
    <dgm:pt modelId="{8EB9BFC0-D141-48BD-815D-0FB3AFE13842}" type="pres">
      <dgm:prSet presAssocID="{62B71105-446F-461E-BF97-28A22D8FBEC0}" presName="connectorText" presStyleLbl="sibTrans2D1" presStyleIdx="4" presStyleCnt="7"/>
      <dgm:spPr/>
      <dgm:t>
        <a:bodyPr/>
        <a:lstStyle/>
        <a:p>
          <a:endParaRPr lang="en-US"/>
        </a:p>
      </dgm:t>
    </dgm:pt>
    <dgm:pt modelId="{A2B0A588-EF04-4C31-ADE2-E39B6BC7598F}" type="pres">
      <dgm:prSet presAssocID="{BB503DD8-D744-4F41-92C5-67CDC76FF165}" presName="node" presStyleLbl="node1" presStyleIdx="5" presStyleCnt="8">
        <dgm:presLayoutVars>
          <dgm:bulletEnabled val="1"/>
        </dgm:presLayoutVars>
      </dgm:prSet>
      <dgm:spPr/>
      <dgm:t>
        <a:bodyPr/>
        <a:lstStyle/>
        <a:p>
          <a:endParaRPr lang="en-US"/>
        </a:p>
      </dgm:t>
    </dgm:pt>
    <dgm:pt modelId="{5121D3D0-F786-4DAF-B191-C6AAA880566A}" type="pres">
      <dgm:prSet presAssocID="{DB8658CC-F686-48C3-B421-187013E9B35A}" presName="sibTrans" presStyleLbl="sibTrans2D1" presStyleIdx="5" presStyleCnt="7"/>
      <dgm:spPr/>
      <dgm:t>
        <a:bodyPr/>
        <a:lstStyle/>
        <a:p>
          <a:endParaRPr lang="en-US"/>
        </a:p>
      </dgm:t>
    </dgm:pt>
    <dgm:pt modelId="{C96CB665-A57A-44DE-95C3-212643ADAAC7}" type="pres">
      <dgm:prSet presAssocID="{DB8658CC-F686-48C3-B421-187013E9B35A}" presName="connectorText" presStyleLbl="sibTrans2D1" presStyleIdx="5" presStyleCnt="7"/>
      <dgm:spPr/>
      <dgm:t>
        <a:bodyPr/>
        <a:lstStyle/>
        <a:p>
          <a:endParaRPr lang="en-US"/>
        </a:p>
      </dgm:t>
    </dgm:pt>
    <dgm:pt modelId="{D818FCA0-E1B3-45A5-8419-B99EC2D6DC4F}" type="pres">
      <dgm:prSet presAssocID="{39F45FFC-E081-471D-9171-559A383839FA}" presName="node" presStyleLbl="node1" presStyleIdx="6" presStyleCnt="8">
        <dgm:presLayoutVars>
          <dgm:bulletEnabled val="1"/>
        </dgm:presLayoutVars>
      </dgm:prSet>
      <dgm:spPr/>
      <dgm:t>
        <a:bodyPr/>
        <a:lstStyle/>
        <a:p>
          <a:endParaRPr lang="en-US"/>
        </a:p>
      </dgm:t>
    </dgm:pt>
    <dgm:pt modelId="{7A155A42-6C37-4472-A9CE-8831C35E9639}" type="pres">
      <dgm:prSet presAssocID="{125E375C-7F33-462C-84D5-4309D595F583}" presName="sibTrans" presStyleLbl="sibTrans2D1" presStyleIdx="6" presStyleCnt="7"/>
      <dgm:spPr/>
      <dgm:t>
        <a:bodyPr/>
        <a:lstStyle/>
        <a:p>
          <a:endParaRPr lang="en-US"/>
        </a:p>
      </dgm:t>
    </dgm:pt>
    <dgm:pt modelId="{F9EDEF9B-58D7-46AC-A755-F345C3884B4B}" type="pres">
      <dgm:prSet presAssocID="{125E375C-7F33-462C-84D5-4309D595F583}" presName="connectorText" presStyleLbl="sibTrans2D1" presStyleIdx="6" presStyleCnt="7"/>
      <dgm:spPr/>
      <dgm:t>
        <a:bodyPr/>
        <a:lstStyle/>
        <a:p>
          <a:endParaRPr lang="en-US"/>
        </a:p>
      </dgm:t>
    </dgm:pt>
    <dgm:pt modelId="{E74ED96F-D985-48A1-A253-87B74A02C140}" type="pres">
      <dgm:prSet presAssocID="{A035130B-DDB9-4A0C-8702-D878A7EEE211}" presName="node" presStyleLbl="node1" presStyleIdx="7" presStyleCnt="8">
        <dgm:presLayoutVars>
          <dgm:bulletEnabled val="1"/>
        </dgm:presLayoutVars>
      </dgm:prSet>
      <dgm:spPr/>
      <dgm:t>
        <a:bodyPr/>
        <a:lstStyle/>
        <a:p>
          <a:endParaRPr lang="en-US"/>
        </a:p>
      </dgm:t>
    </dgm:pt>
  </dgm:ptLst>
  <dgm:cxnLst>
    <dgm:cxn modelId="{B60B7699-EDB9-4C49-9EC6-28D64D8EE51A}" type="presOf" srcId="{39F45FFC-E081-471D-9171-559A383839FA}" destId="{D818FCA0-E1B3-45A5-8419-B99EC2D6DC4F}" srcOrd="0" destOrd="0" presId="urn:microsoft.com/office/officeart/2005/8/layout/process2"/>
    <dgm:cxn modelId="{1A1E0226-CCB4-4C90-8595-52987A902CBA}" srcId="{257D50B5-D82D-4C87-9522-641D8BFB92F9}" destId="{BB503DD8-D744-4F41-92C5-67CDC76FF165}" srcOrd="5" destOrd="0" parTransId="{E84C82C1-CDF3-4CD6-84EB-34EAE14CFFB2}" sibTransId="{DB8658CC-F686-48C3-B421-187013E9B35A}"/>
    <dgm:cxn modelId="{FB22296E-C307-48C3-AE86-0BF17A793575}" type="presOf" srcId="{DB8658CC-F686-48C3-B421-187013E9B35A}" destId="{C96CB665-A57A-44DE-95C3-212643ADAAC7}" srcOrd="1" destOrd="0" presId="urn:microsoft.com/office/officeart/2005/8/layout/process2"/>
    <dgm:cxn modelId="{300124A5-FFE7-41A9-8090-43072A5F0D23}" srcId="{257D50B5-D82D-4C87-9522-641D8BFB92F9}" destId="{39F45FFC-E081-471D-9171-559A383839FA}" srcOrd="6" destOrd="0" parTransId="{995ED34E-4BE9-445C-B95F-F53C61FC4AA3}" sibTransId="{125E375C-7F33-462C-84D5-4309D595F583}"/>
    <dgm:cxn modelId="{48AE4A6B-6AA3-4501-B7DD-08EA6F2C7281}" type="presOf" srcId="{05BD80E5-1127-4E11-8BF7-4217D0449D7B}" destId="{40A6D6C3-EE59-4B08-8A58-92F6C42A31EF}" srcOrd="0" destOrd="0" presId="urn:microsoft.com/office/officeart/2005/8/layout/process2"/>
    <dgm:cxn modelId="{7FD85E62-76BE-4D2C-938B-67FEF2570E37}" type="presOf" srcId="{61D92D5C-DB72-45A3-8731-3CB8C1A97F1D}" destId="{4CFBE47C-BACF-4CA6-AFD4-B11CCCEB6856}" srcOrd="0" destOrd="0" presId="urn:microsoft.com/office/officeart/2005/8/layout/process2"/>
    <dgm:cxn modelId="{1A56E545-0CFA-4258-BEA4-95B3EFEC869D}" type="presOf" srcId="{61D92D5C-DB72-45A3-8731-3CB8C1A97F1D}" destId="{31D71028-8969-4944-A420-C52EE821C71B}" srcOrd="1" destOrd="0" presId="urn:microsoft.com/office/officeart/2005/8/layout/process2"/>
    <dgm:cxn modelId="{DF5898E5-35EA-40A9-8F04-5C9D7FF22B56}" srcId="{257D50B5-D82D-4C87-9522-641D8BFB92F9}" destId="{1E0CEF74-DF07-4C94-A703-975EFDADF337}" srcOrd="2" destOrd="0" parTransId="{6D0F201C-0E35-4B38-918A-F905277E7439}" sibTransId="{8A84DA80-0EF6-4D64-93CF-F0D6697FECDB}"/>
    <dgm:cxn modelId="{370EE159-EFA1-485A-AF21-1733AE6480DC}" srcId="{257D50B5-D82D-4C87-9522-641D8BFB92F9}" destId="{A9B13D07-0F35-419A-BD83-36F286EA1D9D}" srcOrd="0" destOrd="0" parTransId="{803741F8-CAFF-433C-8F2A-8C530E647528}" sibTransId="{61D92D5C-DB72-45A3-8731-3CB8C1A97F1D}"/>
    <dgm:cxn modelId="{2B99F7E1-9270-420B-85DA-E9B9BDE4B539}" type="presOf" srcId="{125E375C-7F33-462C-84D5-4309D595F583}" destId="{F9EDEF9B-58D7-46AC-A755-F345C3884B4B}" srcOrd="1" destOrd="0" presId="urn:microsoft.com/office/officeart/2005/8/layout/process2"/>
    <dgm:cxn modelId="{EEBB970F-BF17-4DB5-885D-511890420EF8}" srcId="{257D50B5-D82D-4C87-9522-641D8BFB92F9}" destId="{0D2745BB-C16A-4134-B724-21F1B72072BA}" srcOrd="3" destOrd="0" parTransId="{7BB26FE5-8624-436E-B37A-57F0C8680D19}" sibTransId="{05BD80E5-1127-4E11-8BF7-4217D0449D7B}"/>
    <dgm:cxn modelId="{0DB18C4A-60E9-4568-AA2A-EB1886C2D49C}" srcId="{257D50B5-D82D-4C87-9522-641D8BFB92F9}" destId="{A035130B-DDB9-4A0C-8702-D878A7EEE211}" srcOrd="7" destOrd="0" parTransId="{6BA85321-516F-4196-95CD-15DD8B327340}" sibTransId="{AFA95342-675E-48E6-AF27-32FA09D9E2C5}"/>
    <dgm:cxn modelId="{73234C45-BBDB-4E6A-8AC3-34780429CD3F}" srcId="{257D50B5-D82D-4C87-9522-641D8BFB92F9}" destId="{63804DFC-F9F1-4273-9598-BADA0511AF4C}" srcOrd="4" destOrd="0" parTransId="{1D2855DE-0672-43E8-9E91-FC8E34332F7D}" sibTransId="{62B71105-446F-461E-BF97-28A22D8FBEC0}"/>
    <dgm:cxn modelId="{FE208B68-F2EE-49DD-9487-A3F525B5D049}" type="presOf" srcId="{DB8658CC-F686-48C3-B421-187013E9B35A}" destId="{5121D3D0-F786-4DAF-B191-C6AAA880566A}" srcOrd="0" destOrd="0" presId="urn:microsoft.com/office/officeart/2005/8/layout/process2"/>
    <dgm:cxn modelId="{565932F8-B9AD-47AE-A589-896AB964FD64}" type="presOf" srcId="{05BD80E5-1127-4E11-8BF7-4217D0449D7B}" destId="{7E717574-88D0-404D-BD27-CDE044BDBC65}" srcOrd="1" destOrd="0" presId="urn:microsoft.com/office/officeart/2005/8/layout/process2"/>
    <dgm:cxn modelId="{0DB25C70-D201-4B90-8BD1-C6DE87068493}" type="presOf" srcId="{1E0CEF74-DF07-4C94-A703-975EFDADF337}" destId="{8EF579BC-A8A8-433A-BFC0-A0A7C060E3E9}" srcOrd="0" destOrd="0" presId="urn:microsoft.com/office/officeart/2005/8/layout/process2"/>
    <dgm:cxn modelId="{FEAD44B2-5C3B-489E-BA2E-EFB3969EB5A3}" type="presOf" srcId="{A9B13D07-0F35-419A-BD83-36F286EA1D9D}" destId="{193B7088-2028-45C8-B8CF-D353F05D085C}" srcOrd="0" destOrd="0" presId="urn:microsoft.com/office/officeart/2005/8/layout/process2"/>
    <dgm:cxn modelId="{D19E5350-3E38-4989-BE85-3E00BABF7353}" type="presOf" srcId="{62B71105-446F-461E-BF97-28A22D8FBEC0}" destId="{8EB9BFC0-D141-48BD-815D-0FB3AFE13842}" srcOrd="1" destOrd="0" presId="urn:microsoft.com/office/officeart/2005/8/layout/process2"/>
    <dgm:cxn modelId="{2DC9678A-36F1-4117-8023-E1705DE972D1}" type="presOf" srcId="{63804DFC-F9F1-4273-9598-BADA0511AF4C}" destId="{FF16936A-8397-4405-A036-8A95EB1AA4F4}" srcOrd="0" destOrd="0" presId="urn:microsoft.com/office/officeart/2005/8/layout/process2"/>
    <dgm:cxn modelId="{BB33E07A-A0B1-4634-9EDA-248FB639BC75}" srcId="{257D50B5-D82D-4C87-9522-641D8BFB92F9}" destId="{F0BA7980-50FE-497C-BA8D-FB4C8BB166A3}" srcOrd="1" destOrd="0" parTransId="{A63C3AB0-6DA5-416F-B949-971FCFA7F471}" sibTransId="{C13C360C-9488-4708-B48D-17D0D172A5A3}"/>
    <dgm:cxn modelId="{AA80D7BC-DA56-49AE-B385-61F5C3DD9478}" type="presOf" srcId="{62B71105-446F-461E-BF97-28A22D8FBEC0}" destId="{868040C8-AC14-4ED5-BD71-BF01C7E8E5A8}" srcOrd="0" destOrd="0" presId="urn:microsoft.com/office/officeart/2005/8/layout/process2"/>
    <dgm:cxn modelId="{0AA6CED2-4AB6-4CFE-990D-EBF3D1BDE285}" type="presOf" srcId="{C13C360C-9488-4708-B48D-17D0D172A5A3}" destId="{530E9747-D182-4ED6-BC4A-55E1B3EA244D}" srcOrd="1" destOrd="0" presId="urn:microsoft.com/office/officeart/2005/8/layout/process2"/>
    <dgm:cxn modelId="{882AC7A9-5F27-44F8-9947-6694A1C8FB95}" type="presOf" srcId="{125E375C-7F33-462C-84D5-4309D595F583}" destId="{7A155A42-6C37-4472-A9CE-8831C35E9639}" srcOrd="0" destOrd="0" presId="urn:microsoft.com/office/officeart/2005/8/layout/process2"/>
    <dgm:cxn modelId="{6C6D2033-23DE-4269-841B-56178C3FC98B}" type="presOf" srcId="{BB503DD8-D744-4F41-92C5-67CDC76FF165}" destId="{A2B0A588-EF04-4C31-ADE2-E39B6BC7598F}" srcOrd="0" destOrd="0" presId="urn:microsoft.com/office/officeart/2005/8/layout/process2"/>
    <dgm:cxn modelId="{B5214161-5501-40FA-B3CE-00A0755259DB}" type="presOf" srcId="{0D2745BB-C16A-4134-B724-21F1B72072BA}" destId="{81A5423F-3928-4542-A16F-08789EC10947}" srcOrd="0" destOrd="0" presId="urn:microsoft.com/office/officeart/2005/8/layout/process2"/>
    <dgm:cxn modelId="{054D0804-D45F-4C74-A440-D2F993B680DA}" type="presOf" srcId="{8A84DA80-0EF6-4D64-93CF-F0D6697FECDB}" destId="{BD8D6D78-B55A-43CB-902A-9E2617C5EE35}" srcOrd="0" destOrd="0" presId="urn:microsoft.com/office/officeart/2005/8/layout/process2"/>
    <dgm:cxn modelId="{0595C921-1007-49D6-9EC1-C72F1353672F}" type="presOf" srcId="{F0BA7980-50FE-497C-BA8D-FB4C8BB166A3}" destId="{FC0C6B1B-49E9-4160-AF9A-951E60C3993C}" srcOrd="0" destOrd="0" presId="urn:microsoft.com/office/officeart/2005/8/layout/process2"/>
    <dgm:cxn modelId="{1A35FDC8-9B04-4F20-A3A7-76E296F00790}" type="presOf" srcId="{8A84DA80-0EF6-4D64-93CF-F0D6697FECDB}" destId="{84488C5B-6622-4402-80C5-20459F2CD6EC}" srcOrd="1" destOrd="0" presId="urn:microsoft.com/office/officeart/2005/8/layout/process2"/>
    <dgm:cxn modelId="{C36DFA1D-1559-4A6D-8D1D-D1E51631F653}" type="presOf" srcId="{A035130B-DDB9-4A0C-8702-D878A7EEE211}" destId="{E74ED96F-D985-48A1-A253-87B74A02C140}" srcOrd="0" destOrd="0" presId="urn:microsoft.com/office/officeart/2005/8/layout/process2"/>
    <dgm:cxn modelId="{2A7651D4-1C66-4B1F-85D4-C81DDF8CEEF4}" type="presOf" srcId="{C13C360C-9488-4708-B48D-17D0D172A5A3}" destId="{6801668D-C9D6-4CE2-B354-2C5AF0981FD9}" srcOrd="0" destOrd="0" presId="urn:microsoft.com/office/officeart/2005/8/layout/process2"/>
    <dgm:cxn modelId="{9CB44B63-B6A0-49B0-B483-280F9656881B}" type="presOf" srcId="{257D50B5-D82D-4C87-9522-641D8BFB92F9}" destId="{4D93EC01-BFC2-4DDE-AB5E-D89AF4C8DA4F}" srcOrd="0" destOrd="0" presId="urn:microsoft.com/office/officeart/2005/8/layout/process2"/>
    <dgm:cxn modelId="{BD06BD54-DBA7-4F1F-A698-2FE077DA947C}" type="presParOf" srcId="{4D93EC01-BFC2-4DDE-AB5E-D89AF4C8DA4F}" destId="{193B7088-2028-45C8-B8CF-D353F05D085C}" srcOrd="0" destOrd="0" presId="urn:microsoft.com/office/officeart/2005/8/layout/process2"/>
    <dgm:cxn modelId="{2ACFD7FF-A06B-4F5B-8B3B-3554376DDBFD}" type="presParOf" srcId="{4D93EC01-BFC2-4DDE-AB5E-D89AF4C8DA4F}" destId="{4CFBE47C-BACF-4CA6-AFD4-B11CCCEB6856}" srcOrd="1" destOrd="0" presId="urn:microsoft.com/office/officeart/2005/8/layout/process2"/>
    <dgm:cxn modelId="{A0B70530-C950-4909-AB37-6B1A4CFB3F60}" type="presParOf" srcId="{4CFBE47C-BACF-4CA6-AFD4-B11CCCEB6856}" destId="{31D71028-8969-4944-A420-C52EE821C71B}" srcOrd="0" destOrd="0" presId="urn:microsoft.com/office/officeart/2005/8/layout/process2"/>
    <dgm:cxn modelId="{AD4B32A9-ABB6-4F52-A03D-C5F91BA8FDA1}" type="presParOf" srcId="{4D93EC01-BFC2-4DDE-AB5E-D89AF4C8DA4F}" destId="{FC0C6B1B-49E9-4160-AF9A-951E60C3993C}" srcOrd="2" destOrd="0" presId="urn:microsoft.com/office/officeart/2005/8/layout/process2"/>
    <dgm:cxn modelId="{1DEDDCE2-2B24-4350-8E19-A5EE2D02007C}" type="presParOf" srcId="{4D93EC01-BFC2-4DDE-AB5E-D89AF4C8DA4F}" destId="{6801668D-C9D6-4CE2-B354-2C5AF0981FD9}" srcOrd="3" destOrd="0" presId="urn:microsoft.com/office/officeart/2005/8/layout/process2"/>
    <dgm:cxn modelId="{9B7AEEFC-A443-4E25-8A75-5B86B77F2A06}" type="presParOf" srcId="{6801668D-C9D6-4CE2-B354-2C5AF0981FD9}" destId="{530E9747-D182-4ED6-BC4A-55E1B3EA244D}" srcOrd="0" destOrd="0" presId="urn:microsoft.com/office/officeart/2005/8/layout/process2"/>
    <dgm:cxn modelId="{18AE82DD-7E49-40BF-90E1-65460FA580B0}" type="presParOf" srcId="{4D93EC01-BFC2-4DDE-AB5E-D89AF4C8DA4F}" destId="{8EF579BC-A8A8-433A-BFC0-A0A7C060E3E9}" srcOrd="4" destOrd="0" presId="urn:microsoft.com/office/officeart/2005/8/layout/process2"/>
    <dgm:cxn modelId="{41B9B4C9-4DE5-4631-8C79-7E1E211C364C}" type="presParOf" srcId="{4D93EC01-BFC2-4DDE-AB5E-D89AF4C8DA4F}" destId="{BD8D6D78-B55A-43CB-902A-9E2617C5EE35}" srcOrd="5" destOrd="0" presId="urn:microsoft.com/office/officeart/2005/8/layout/process2"/>
    <dgm:cxn modelId="{FAEA29C2-16FC-4D44-8E2E-8080BB57CF8D}" type="presParOf" srcId="{BD8D6D78-B55A-43CB-902A-9E2617C5EE35}" destId="{84488C5B-6622-4402-80C5-20459F2CD6EC}" srcOrd="0" destOrd="0" presId="urn:microsoft.com/office/officeart/2005/8/layout/process2"/>
    <dgm:cxn modelId="{E7E1FDDC-3995-4B11-9362-97D02300FC96}" type="presParOf" srcId="{4D93EC01-BFC2-4DDE-AB5E-D89AF4C8DA4F}" destId="{81A5423F-3928-4542-A16F-08789EC10947}" srcOrd="6" destOrd="0" presId="urn:microsoft.com/office/officeart/2005/8/layout/process2"/>
    <dgm:cxn modelId="{DFB0D8BD-F277-4D83-89C1-AB2BA2466BE0}" type="presParOf" srcId="{4D93EC01-BFC2-4DDE-AB5E-D89AF4C8DA4F}" destId="{40A6D6C3-EE59-4B08-8A58-92F6C42A31EF}" srcOrd="7" destOrd="0" presId="urn:microsoft.com/office/officeart/2005/8/layout/process2"/>
    <dgm:cxn modelId="{7DFB5C99-AFBB-441A-86DE-6D316F200073}" type="presParOf" srcId="{40A6D6C3-EE59-4B08-8A58-92F6C42A31EF}" destId="{7E717574-88D0-404D-BD27-CDE044BDBC65}" srcOrd="0" destOrd="0" presId="urn:microsoft.com/office/officeart/2005/8/layout/process2"/>
    <dgm:cxn modelId="{EF585364-4E8B-4397-AF1F-A0035B4F1524}" type="presParOf" srcId="{4D93EC01-BFC2-4DDE-AB5E-D89AF4C8DA4F}" destId="{FF16936A-8397-4405-A036-8A95EB1AA4F4}" srcOrd="8" destOrd="0" presId="urn:microsoft.com/office/officeart/2005/8/layout/process2"/>
    <dgm:cxn modelId="{90BE1B53-D1C9-44EB-A3A4-CC1873A0DFD9}" type="presParOf" srcId="{4D93EC01-BFC2-4DDE-AB5E-D89AF4C8DA4F}" destId="{868040C8-AC14-4ED5-BD71-BF01C7E8E5A8}" srcOrd="9" destOrd="0" presId="urn:microsoft.com/office/officeart/2005/8/layout/process2"/>
    <dgm:cxn modelId="{A7A2D39E-7F6B-4B06-AD11-631001D542D7}" type="presParOf" srcId="{868040C8-AC14-4ED5-BD71-BF01C7E8E5A8}" destId="{8EB9BFC0-D141-48BD-815D-0FB3AFE13842}" srcOrd="0" destOrd="0" presId="urn:microsoft.com/office/officeart/2005/8/layout/process2"/>
    <dgm:cxn modelId="{EB3F431D-9B4C-41B3-9588-946F1D063589}" type="presParOf" srcId="{4D93EC01-BFC2-4DDE-AB5E-D89AF4C8DA4F}" destId="{A2B0A588-EF04-4C31-ADE2-E39B6BC7598F}" srcOrd="10" destOrd="0" presId="urn:microsoft.com/office/officeart/2005/8/layout/process2"/>
    <dgm:cxn modelId="{2AF9FEF8-AC65-40B6-9545-C1D54B636259}" type="presParOf" srcId="{4D93EC01-BFC2-4DDE-AB5E-D89AF4C8DA4F}" destId="{5121D3D0-F786-4DAF-B191-C6AAA880566A}" srcOrd="11" destOrd="0" presId="urn:microsoft.com/office/officeart/2005/8/layout/process2"/>
    <dgm:cxn modelId="{B0433388-F147-4ED1-B0D6-E52F8406D2C1}" type="presParOf" srcId="{5121D3D0-F786-4DAF-B191-C6AAA880566A}" destId="{C96CB665-A57A-44DE-95C3-212643ADAAC7}" srcOrd="0" destOrd="0" presId="urn:microsoft.com/office/officeart/2005/8/layout/process2"/>
    <dgm:cxn modelId="{FE77CB29-F06B-4C27-8100-2775F2523DE3}" type="presParOf" srcId="{4D93EC01-BFC2-4DDE-AB5E-D89AF4C8DA4F}" destId="{D818FCA0-E1B3-45A5-8419-B99EC2D6DC4F}" srcOrd="12" destOrd="0" presId="urn:microsoft.com/office/officeart/2005/8/layout/process2"/>
    <dgm:cxn modelId="{30D25511-A65A-4F44-9480-6642A1F01167}" type="presParOf" srcId="{4D93EC01-BFC2-4DDE-AB5E-D89AF4C8DA4F}" destId="{7A155A42-6C37-4472-A9CE-8831C35E9639}" srcOrd="13" destOrd="0" presId="urn:microsoft.com/office/officeart/2005/8/layout/process2"/>
    <dgm:cxn modelId="{742717F1-151C-4C19-861D-46E786EB5D7D}" type="presParOf" srcId="{7A155A42-6C37-4472-A9CE-8831C35E9639}" destId="{F9EDEF9B-58D7-46AC-A755-F345C3884B4B}" srcOrd="0" destOrd="0" presId="urn:microsoft.com/office/officeart/2005/8/layout/process2"/>
    <dgm:cxn modelId="{1DE4C8AA-38BE-4485-9CD7-BB418857824D}" type="presParOf" srcId="{4D93EC01-BFC2-4DDE-AB5E-D89AF4C8DA4F}" destId="{E74ED96F-D985-48A1-A253-87B74A02C140}" srcOrd="1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0483" name="Rectangle 3"/>
          <p:cNvSpPr>
            <a:spLocks noGrp="1" noChangeArrowheads="1"/>
          </p:cNvSpPr>
          <p:nvPr>
            <p:ph type="dt" sz="quarter" idx="1"/>
          </p:nvPr>
        </p:nvSpPr>
        <p:spPr bwMode="auto">
          <a:xfrm>
            <a:off x="3850443"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0484" name="Rectangle 4"/>
          <p:cNvSpPr>
            <a:spLocks noGrp="1" noChangeArrowheads="1"/>
          </p:cNvSpPr>
          <p:nvPr>
            <p:ph type="ftr" sz="quarter" idx="2"/>
          </p:nvPr>
        </p:nvSpPr>
        <p:spPr bwMode="auto">
          <a:xfrm>
            <a:off x="0"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0485" name="Rectangle 5"/>
          <p:cNvSpPr>
            <a:spLocks noGrp="1" noChangeArrowheads="1"/>
          </p:cNvSpPr>
          <p:nvPr>
            <p:ph type="sldNum" sz="quarter" idx="3"/>
          </p:nvPr>
        </p:nvSpPr>
        <p:spPr bwMode="auto">
          <a:xfrm>
            <a:off x="3850443"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933EC82-7687-468A-9A99-AACDCD2A089D}" type="slidenum">
              <a:rPr lang="en-GB"/>
              <a:pPr/>
              <a:t>‹#›</a:t>
            </a:fld>
            <a:endParaRPr lang="en-GB"/>
          </a:p>
        </p:txBody>
      </p:sp>
    </p:spTree>
    <p:extLst>
      <p:ext uri="{BB962C8B-B14F-4D97-AF65-F5344CB8AC3E}">
        <p14:creationId xmlns:p14="http://schemas.microsoft.com/office/powerpoint/2010/main" xmlns="" val="404925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A7EAA2-DB24-468F-B48A-348EEAD96E23}" type="slidenum">
              <a:rPr lang="en-GB"/>
              <a:pPr/>
              <a:t>‹#›</a:t>
            </a:fld>
            <a:endParaRPr lang="en-GB"/>
          </a:p>
        </p:txBody>
      </p:sp>
    </p:spTree>
    <p:extLst>
      <p:ext uri="{BB962C8B-B14F-4D97-AF65-F5344CB8AC3E}">
        <p14:creationId xmlns:p14="http://schemas.microsoft.com/office/powerpoint/2010/main" xmlns="" val="35415403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FFBDB-0E49-4345-A0AA-51BE9DC824AC}" type="slidenum">
              <a:rPr lang="en-GB"/>
              <a:pPr/>
              <a:t>4</a:t>
            </a:fld>
            <a:endParaRPr lang="en-GB"/>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FFBDB-0E49-4345-A0AA-51BE9DC824AC}" type="slidenum">
              <a:rPr lang="en-GB"/>
              <a:pPr/>
              <a:t>10</a:t>
            </a:fld>
            <a:endParaRPr lang="en-GB"/>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99364" name="Rectangle 4"/>
          <p:cNvSpPr>
            <a:spLocks noGrp="1" noChangeArrowheads="1"/>
          </p:cNvSpPr>
          <p:nvPr>
            <p:ph type="ctrTitle"/>
          </p:nvPr>
        </p:nvSpPr>
        <p:spPr>
          <a:xfrm>
            <a:off x="546100" y="608013"/>
            <a:ext cx="5754688" cy="1236662"/>
          </a:xfrm>
        </p:spPr>
        <p:txBody>
          <a:bodyPr anchor="t"/>
          <a:lstStyle>
            <a:lvl1pPr>
              <a:lnSpc>
                <a:spcPct val="85000"/>
              </a:lnSpc>
              <a:defRPr sz="4000">
                <a:solidFill>
                  <a:schemeClr val="tx1"/>
                </a:solidFill>
              </a:defRPr>
            </a:lvl1pPr>
          </a:lstStyle>
          <a:p>
            <a:pPr lvl="0"/>
            <a:r>
              <a:rPr lang="sv-SE" noProof="0" smtClean="0"/>
              <a:t>Klicka här för att ändra format</a:t>
            </a:r>
            <a:endParaRPr lang="sv-SE" noProof="0" dirty="0" smtClean="0"/>
          </a:p>
        </p:txBody>
      </p:sp>
      <p:sp>
        <p:nvSpPr>
          <p:cNvPr id="399365" name="Rectangle 5"/>
          <p:cNvSpPr>
            <a:spLocks noGrp="1" noChangeArrowheads="1"/>
          </p:cNvSpPr>
          <p:nvPr>
            <p:ph type="subTitle" idx="1"/>
          </p:nvPr>
        </p:nvSpPr>
        <p:spPr>
          <a:xfrm>
            <a:off x="565150" y="2097088"/>
            <a:ext cx="4511675" cy="755650"/>
          </a:xfrm>
        </p:spPr>
        <p:txBody>
          <a:bodyPr/>
          <a:lstStyle>
            <a:lvl1pPr marL="0" indent="0">
              <a:lnSpc>
                <a:spcPct val="85000"/>
              </a:lnSpc>
              <a:spcBef>
                <a:spcPct val="0"/>
              </a:spcBef>
              <a:buFontTx/>
              <a:buNone/>
              <a:defRPr sz="2000">
                <a:solidFill>
                  <a:schemeClr val="tx1"/>
                </a:solidFill>
              </a:defRPr>
            </a:lvl1pPr>
          </a:lstStyle>
          <a:p>
            <a:pPr lvl="0"/>
            <a:r>
              <a:rPr lang="sv-SE" noProof="0" smtClean="0"/>
              <a:t>Klicka här för att ändra format på underrubrik i bakgrunden</a:t>
            </a:r>
            <a:endParaRPr lang="sv-SE" noProof="0" dirty="0" smtClean="0"/>
          </a:p>
        </p:txBody>
      </p:sp>
      <p:sp>
        <p:nvSpPr>
          <p:cNvPr id="4" name="Rectangle 11"/>
          <p:cNvSpPr>
            <a:spLocks noGrp="1" noChangeArrowheads="1"/>
          </p:cNvSpPr>
          <p:nvPr>
            <p:ph type="dt" sz="half" idx="2"/>
          </p:nvPr>
        </p:nvSpPr>
        <p:spPr bwMode="auto">
          <a:xfrm>
            <a:off x="244475" y="6253163"/>
            <a:ext cx="2133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endParaRPr lang="sv-SE"/>
          </a:p>
        </p:txBody>
      </p:sp>
    </p:spTree>
    <p:extLst>
      <p:ext uri="{BB962C8B-B14F-4D97-AF65-F5344CB8AC3E}">
        <p14:creationId xmlns:p14="http://schemas.microsoft.com/office/powerpoint/2010/main" xmlns="" val="51272339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sz="1800"/>
            </a:lvl1pPr>
            <a:lvl2pPr>
              <a:defRPr sz="1600"/>
            </a:lvl2pPr>
            <a:lvl3pPr>
              <a:defRPr sz="1600"/>
            </a:lvl3pPr>
            <a:lvl4pPr marL="986400">
              <a:defRPr sz="1600"/>
            </a:lvl4pPr>
            <a:lvl5pPr marL="1393200">
              <a:defRPr sz="1600"/>
            </a:lvl5pPr>
            <a:lvl6pPr>
              <a:defRPr sz="1600"/>
            </a:lvl6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36495AF5-297C-4CCF-809A-0F1212A62619}"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403551622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43688" y="382588"/>
            <a:ext cx="2057400" cy="5710237"/>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69900" y="382588"/>
            <a:ext cx="6021388" cy="5710237"/>
          </a:xfrm>
        </p:spPr>
        <p:txBody>
          <a:bodyPr vert="eaVert"/>
          <a:lstStyle>
            <a:lvl1pPr>
              <a:defRPr sz="1800"/>
            </a:lvl1pPr>
            <a:lvl2pPr>
              <a:defRPr sz="1600"/>
            </a:lvl2pPr>
            <a:lvl3pPr>
              <a:defRPr sz="1600"/>
            </a:lvl3pPr>
            <a:lvl4pPr marL="986400">
              <a:defRPr sz="1600"/>
            </a:lvl4pPr>
            <a:lvl5pPr marL="1393200">
              <a:defRPr sz="1600"/>
            </a:lvl5pPr>
            <a:lvl6pPr>
              <a:defRPr sz="1600"/>
            </a:lvl6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68684A37-4B51-43D4-A849-D47B87468910}"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417590438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99362" name="Rectangle 2"/>
          <p:cNvSpPr>
            <a:spLocks noChangeArrowheads="1"/>
          </p:cNvSpPr>
          <p:nvPr userDrawn="1"/>
        </p:nvSpPr>
        <p:spPr bwMode="auto">
          <a:xfrm>
            <a:off x="0" y="0"/>
            <a:ext cx="9144000" cy="612457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sv-SE"/>
          </a:p>
        </p:txBody>
      </p:sp>
      <p:sp>
        <p:nvSpPr>
          <p:cNvPr id="399363" name="Freeform 3"/>
          <p:cNvSpPr>
            <a:spLocks/>
          </p:cNvSpPr>
          <p:nvPr userDrawn="1"/>
        </p:nvSpPr>
        <p:spPr bwMode="auto">
          <a:xfrm>
            <a:off x="358775" y="355600"/>
            <a:ext cx="8432800" cy="6146800"/>
          </a:xfrm>
          <a:custGeom>
            <a:avLst/>
            <a:gdLst>
              <a:gd name="T0" fmla="*/ 3786 w 5312"/>
              <a:gd name="T1" fmla="*/ 3872 h 3872"/>
              <a:gd name="T2" fmla="*/ 5104 w 5312"/>
              <a:gd name="T3" fmla="*/ 3872 h 3872"/>
              <a:gd name="T4" fmla="*/ 5275 w 5312"/>
              <a:gd name="T5" fmla="*/ 3872 h 3872"/>
              <a:gd name="T6" fmla="*/ 5311 w 5312"/>
              <a:gd name="T7" fmla="*/ 3828 h 3872"/>
              <a:gd name="T8" fmla="*/ 5311 w 5312"/>
              <a:gd name="T9" fmla="*/ 3775 h 3872"/>
              <a:gd name="T10" fmla="*/ 5312 w 5312"/>
              <a:gd name="T11" fmla="*/ 0 h 3872"/>
              <a:gd name="T12" fmla="*/ 0 w 5312"/>
              <a:gd name="T13" fmla="*/ 0 h 3872"/>
              <a:gd name="T14" fmla="*/ 0 w 5312"/>
              <a:gd name="T15" fmla="*/ 3632 h 3872"/>
              <a:gd name="T16" fmla="*/ 3786 w 5312"/>
              <a:gd name="T17" fmla="*/ 3632 h 3872"/>
              <a:gd name="T18" fmla="*/ 3786 w 5312"/>
              <a:gd name="T19" fmla="*/ 3872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2" h="3872">
                <a:moveTo>
                  <a:pt x="3786" y="3872"/>
                </a:moveTo>
                <a:lnTo>
                  <a:pt x="5104" y="3872"/>
                </a:lnTo>
                <a:lnTo>
                  <a:pt x="5275" y="3872"/>
                </a:lnTo>
                <a:cubicBezTo>
                  <a:pt x="5307" y="3870"/>
                  <a:pt x="5311" y="3853"/>
                  <a:pt x="5311" y="3828"/>
                </a:cubicBezTo>
                <a:lnTo>
                  <a:pt x="5311" y="3775"/>
                </a:lnTo>
                <a:lnTo>
                  <a:pt x="5312" y="0"/>
                </a:lnTo>
                <a:lnTo>
                  <a:pt x="0" y="0"/>
                </a:lnTo>
                <a:lnTo>
                  <a:pt x="0" y="3632"/>
                </a:lnTo>
                <a:lnTo>
                  <a:pt x="3786" y="3632"/>
                </a:lnTo>
                <a:lnTo>
                  <a:pt x="3786" y="3872"/>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399364" name="Rectangle 4"/>
          <p:cNvSpPr>
            <a:spLocks noGrp="1" noChangeArrowheads="1"/>
          </p:cNvSpPr>
          <p:nvPr>
            <p:ph type="ctrTitle"/>
          </p:nvPr>
        </p:nvSpPr>
        <p:spPr>
          <a:xfrm>
            <a:off x="546100" y="608013"/>
            <a:ext cx="5754688" cy="1236662"/>
          </a:xfrm>
        </p:spPr>
        <p:txBody>
          <a:bodyPr anchor="t"/>
          <a:lstStyle>
            <a:lvl1pPr>
              <a:lnSpc>
                <a:spcPct val="85000"/>
              </a:lnSpc>
              <a:defRPr sz="4000">
                <a:solidFill>
                  <a:schemeClr val="bg1"/>
                </a:solidFill>
              </a:defRPr>
            </a:lvl1pPr>
          </a:lstStyle>
          <a:p>
            <a:pPr lvl="0"/>
            <a:r>
              <a:rPr lang="sv-SE" noProof="0" smtClean="0"/>
              <a:t>CLICK TO EDIT MASTER TITLE STYLE</a:t>
            </a:r>
            <a:endParaRPr lang="sv-SE" noProof="0" dirty="0" smtClean="0"/>
          </a:p>
        </p:txBody>
      </p:sp>
      <p:sp>
        <p:nvSpPr>
          <p:cNvPr id="399365" name="Rectangle 5"/>
          <p:cNvSpPr>
            <a:spLocks noGrp="1" noChangeArrowheads="1"/>
          </p:cNvSpPr>
          <p:nvPr>
            <p:ph type="subTitle" idx="1"/>
          </p:nvPr>
        </p:nvSpPr>
        <p:spPr>
          <a:xfrm>
            <a:off x="565150" y="2097088"/>
            <a:ext cx="4511675" cy="755650"/>
          </a:xfrm>
        </p:spPr>
        <p:txBody>
          <a:bodyPr/>
          <a:lstStyle>
            <a:lvl1pPr marL="0" indent="0">
              <a:lnSpc>
                <a:spcPct val="85000"/>
              </a:lnSpc>
              <a:spcBef>
                <a:spcPct val="0"/>
              </a:spcBef>
              <a:buFontTx/>
              <a:buNone/>
              <a:defRPr sz="2000">
                <a:solidFill>
                  <a:schemeClr val="bg1"/>
                </a:solidFill>
              </a:defRPr>
            </a:lvl1p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p>
        </p:txBody>
      </p:sp>
      <p:grpSp>
        <p:nvGrpSpPr>
          <p:cNvPr id="399366" name="Group 6"/>
          <p:cNvGrpSpPr>
            <a:grpSpLocks/>
          </p:cNvGrpSpPr>
          <p:nvPr/>
        </p:nvGrpSpPr>
        <p:grpSpPr bwMode="auto">
          <a:xfrm>
            <a:off x="0" y="0"/>
            <a:ext cx="9144000" cy="6858000"/>
            <a:chOff x="0" y="0"/>
            <a:chExt cx="5760" cy="4320"/>
          </a:xfrm>
        </p:grpSpPr>
        <p:sp>
          <p:nvSpPr>
            <p:cNvPr id="399367" name="Rectangle 7"/>
            <p:cNvSpPr>
              <a:spLocks noChangeArrowheads="1"/>
            </p:cNvSpPr>
            <p:nvPr userDrawn="1"/>
          </p:nvSpPr>
          <p:spPr bwMode="auto">
            <a:xfrm>
              <a:off x="0" y="0"/>
              <a:ext cx="223"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9368" name="Rectangle 8"/>
            <p:cNvSpPr>
              <a:spLocks noChangeArrowheads="1"/>
            </p:cNvSpPr>
            <p:nvPr userDrawn="1"/>
          </p:nvSpPr>
          <p:spPr bwMode="auto">
            <a:xfrm>
              <a:off x="5537" y="0"/>
              <a:ext cx="223"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9369" name="Rectangle 9"/>
            <p:cNvSpPr>
              <a:spLocks noChangeArrowheads="1"/>
            </p:cNvSpPr>
            <p:nvPr userDrawn="1"/>
          </p:nvSpPr>
          <p:spPr bwMode="auto">
            <a:xfrm rot="-5400000">
              <a:off x="2768" y="-2768"/>
              <a:ext cx="223" cy="57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9370" name="Rectangle 10"/>
            <p:cNvSpPr>
              <a:spLocks noChangeArrowheads="1"/>
            </p:cNvSpPr>
            <p:nvPr userDrawn="1"/>
          </p:nvSpPr>
          <p:spPr bwMode="auto">
            <a:xfrm rot="-5400000">
              <a:off x="2768" y="1329"/>
              <a:ext cx="223" cy="57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grpSp>
      <p:sp>
        <p:nvSpPr>
          <p:cNvPr id="399371" name="Rectangle 11"/>
          <p:cNvSpPr>
            <a:spLocks noGrp="1" noChangeArrowheads="1"/>
          </p:cNvSpPr>
          <p:nvPr>
            <p:ph type="dt" sz="half" idx="2"/>
          </p:nvPr>
        </p:nvSpPr>
        <p:spPr bwMode="auto">
          <a:xfrm>
            <a:off x="244475" y="6242400"/>
            <a:ext cx="2133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endParaRPr lang="sv-SE"/>
          </a:p>
        </p:txBody>
      </p:sp>
      <p:sp>
        <p:nvSpPr>
          <p:cNvPr id="399372" name="Freeform 12"/>
          <p:cNvSpPr>
            <a:spLocks/>
          </p:cNvSpPr>
          <p:nvPr userDrawn="1"/>
        </p:nvSpPr>
        <p:spPr bwMode="auto">
          <a:xfrm>
            <a:off x="6438900" y="5635625"/>
            <a:ext cx="2286000" cy="796925"/>
          </a:xfrm>
          <a:custGeom>
            <a:avLst/>
            <a:gdLst>
              <a:gd name="T0" fmla="*/ 0 w 1440"/>
              <a:gd name="T1" fmla="*/ 502 h 502"/>
              <a:gd name="T2" fmla="*/ 1245 w 1440"/>
              <a:gd name="T3" fmla="*/ 502 h 502"/>
              <a:gd name="T4" fmla="*/ 1405 w 1440"/>
              <a:gd name="T5" fmla="*/ 502 h 502"/>
              <a:gd name="T6" fmla="*/ 1439 w 1440"/>
              <a:gd name="T7" fmla="*/ 458 h 502"/>
              <a:gd name="T8" fmla="*/ 1439 w 1440"/>
              <a:gd name="T9" fmla="*/ 405 h 502"/>
              <a:gd name="T10" fmla="*/ 1440 w 1440"/>
              <a:gd name="T11" fmla="*/ 0 h 502"/>
              <a:gd name="T12" fmla="*/ 0 w 1440"/>
              <a:gd name="T13" fmla="*/ 0 h 502"/>
              <a:gd name="T14" fmla="*/ 0 w 1440"/>
              <a:gd name="T15" fmla="*/ 502 h 5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0" h="502">
                <a:moveTo>
                  <a:pt x="0" y="502"/>
                </a:moveTo>
                <a:lnTo>
                  <a:pt x="1245" y="502"/>
                </a:lnTo>
                <a:lnTo>
                  <a:pt x="1405" y="502"/>
                </a:lnTo>
                <a:cubicBezTo>
                  <a:pt x="1435" y="500"/>
                  <a:pt x="1439" y="483"/>
                  <a:pt x="1439" y="458"/>
                </a:cubicBezTo>
                <a:lnTo>
                  <a:pt x="1439" y="405"/>
                </a:lnTo>
                <a:lnTo>
                  <a:pt x="1440" y="0"/>
                </a:lnTo>
                <a:lnTo>
                  <a:pt x="0" y="0"/>
                </a:lnTo>
                <a:lnTo>
                  <a:pt x="0" y="502"/>
                </a:ln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14" name="txtAssignmentNo"/>
          <p:cNvSpPr txBox="1"/>
          <p:nvPr userDrawn="1"/>
        </p:nvSpPr>
        <p:spPr>
          <a:xfrm>
            <a:off x="2771800" y="6242400"/>
            <a:ext cx="2122118" cy="276999"/>
          </a:xfrm>
          <a:prstGeom prst="rect">
            <a:avLst/>
          </a:prstGeom>
          <a:noFill/>
        </p:spPr>
        <p:txBody>
          <a:bodyPr wrap="square" rtlCol="0">
            <a:spAutoFit/>
          </a:bodyPr>
          <a:lstStyle/>
          <a:p>
            <a:pPr algn="ctr"/>
            <a:r>
              <a:rPr lang="en-GB" sz="1200" dirty="0" smtClean="0">
                <a:solidFill>
                  <a:schemeClr val="bg2"/>
                </a:solidFill>
              </a:rPr>
              <a:t> </a:t>
            </a:r>
            <a:endParaRPr lang="en-GB" sz="1200" dirty="0">
              <a:solidFill>
                <a:schemeClr val="bg2"/>
              </a:solidFill>
            </a:endParaRPr>
          </a:p>
        </p:txBody>
      </p:sp>
      <p:pic>
        <p:nvPicPr>
          <p:cNvPr id="3" name="WSPLogo"/>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13513" y="5708650"/>
            <a:ext cx="2133600" cy="6731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lvl1pPr>
              <a:defRPr sz="1800"/>
            </a:lvl1pPr>
            <a:lvl2pPr>
              <a:defRPr sz="1600"/>
            </a:lvl2pPr>
            <a:lvl3pPr>
              <a:defRPr sz="1600"/>
            </a:lvl3pPr>
            <a:lvl4pPr marL="986400">
              <a:defRPr sz="1600"/>
            </a:lvl4pPr>
            <a:lvl5pPr marL="1393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E3485A28-155A-4392-960B-A315E55CD41D}"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26839646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24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B56B0FF1-F0C0-4340-A9A6-39151F90EEAE}" type="slidenum">
              <a:rPr lang="en-GB"/>
              <a:pPr/>
              <a:t>‹#›</a:t>
            </a:fld>
            <a:endParaRPr lang="en-GB"/>
          </a:p>
        </p:txBody>
      </p:sp>
      <p:sp>
        <p:nvSpPr>
          <p:cNvPr id="5" name="Footer Placeholder 4"/>
          <p:cNvSpPr>
            <a:spLocks noGrp="1"/>
          </p:cNvSpPr>
          <p:nvPr>
            <p:ph type="ftr" sz="quarter" idx="3"/>
          </p:nvPr>
        </p:nvSpPr>
        <p:spPr>
          <a:xfrm>
            <a:off x="755576"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14282557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69900" y="1419225"/>
            <a:ext cx="4038600" cy="4673600"/>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innehåll 3"/>
          <p:cNvSpPr>
            <a:spLocks noGrp="1"/>
          </p:cNvSpPr>
          <p:nvPr>
            <p:ph sz="half" idx="2"/>
          </p:nvPr>
        </p:nvSpPr>
        <p:spPr>
          <a:xfrm>
            <a:off x="4660900" y="1419225"/>
            <a:ext cx="4038600" cy="4673600"/>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bildnummer 4"/>
          <p:cNvSpPr>
            <a:spLocks noGrp="1"/>
          </p:cNvSpPr>
          <p:nvPr>
            <p:ph type="sldNum" sz="quarter" idx="10"/>
          </p:nvPr>
        </p:nvSpPr>
        <p:spPr/>
        <p:txBody>
          <a:bodyPr/>
          <a:lstStyle>
            <a:lvl1pPr>
              <a:defRPr/>
            </a:lvl1pPr>
          </a:lstStyle>
          <a:p>
            <a:fld id="{4E30373B-CE62-4447-9F9A-D1BAE23B9894}"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44119439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4"/>
            <a:ext cx="8229600" cy="1012974"/>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7" name="Platshållare för bildnummer 6"/>
          <p:cNvSpPr>
            <a:spLocks noGrp="1"/>
          </p:cNvSpPr>
          <p:nvPr>
            <p:ph type="sldNum" sz="quarter" idx="10"/>
          </p:nvPr>
        </p:nvSpPr>
        <p:spPr/>
        <p:txBody>
          <a:bodyPr/>
          <a:lstStyle>
            <a:lvl1pPr>
              <a:defRPr/>
            </a:lvl1pPr>
          </a:lstStyle>
          <a:p>
            <a:fld id="{1492B69D-B922-424A-890F-02BED56A7530}" type="slidenum">
              <a:rPr lang="en-GB"/>
              <a:pPr/>
              <a:t>‹#›</a:t>
            </a:fld>
            <a:endParaRPr lang="en-GB"/>
          </a:p>
        </p:txBody>
      </p:sp>
      <p:sp>
        <p:nvSpPr>
          <p:cNvPr id="8" name="Footer Placeholder 4"/>
          <p:cNvSpPr>
            <a:spLocks noGrp="1"/>
          </p:cNvSpPr>
          <p:nvPr>
            <p:ph type="ftr" sz="quarter" idx="11"/>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9889476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7AA03EB7-8766-47A6-B120-84B320E9BFA1}" type="slidenum">
              <a:rPr lang="en-GB"/>
              <a:pPr/>
              <a:t>‹#›</a:t>
            </a:fld>
            <a:endParaRPr lang="en-GB"/>
          </a:p>
        </p:txBody>
      </p:sp>
      <p:sp>
        <p:nvSpPr>
          <p:cNvPr id="4"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3818310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2557B63B-AAFF-43EB-9186-25F0465AE054}" type="slidenum">
              <a:rPr lang="en-GB"/>
              <a:pPr/>
              <a:t>‹#›</a:t>
            </a:fld>
            <a:endParaRPr lang="en-GB"/>
          </a:p>
        </p:txBody>
      </p:sp>
      <p:sp>
        <p:nvSpPr>
          <p:cNvPr id="3"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125234538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3008313" cy="1162050"/>
          </a:xfrm>
        </p:spPr>
        <p:txBody>
          <a:bodyPr anchor="b"/>
          <a:lstStyle>
            <a:lvl1pPr algn="l">
              <a:defRPr sz="2400" b="0"/>
            </a:lvl1pPr>
          </a:lstStyle>
          <a:p>
            <a:r>
              <a:rPr lang="sv-SE" smtClean="0"/>
              <a:t>Klicka här för att ändra format</a:t>
            </a:r>
            <a:endParaRPr lang="sv-SE"/>
          </a:p>
        </p:txBody>
      </p:sp>
      <p:sp>
        <p:nvSpPr>
          <p:cNvPr id="3" name="Platshållare för innehåll 2"/>
          <p:cNvSpPr>
            <a:spLocks noGrp="1"/>
          </p:cNvSpPr>
          <p:nvPr>
            <p:ph idx="1"/>
          </p:nvPr>
        </p:nvSpPr>
        <p:spPr>
          <a:xfrm>
            <a:off x="3575050" y="404664"/>
            <a:ext cx="5111750" cy="5721499"/>
          </a:xfrm>
        </p:spPr>
        <p:txBody>
          <a:bodyPr/>
          <a:lstStyle>
            <a:lvl1pPr>
              <a:defRPr sz="1800"/>
            </a:lvl1pPr>
            <a:lvl2pPr>
              <a:defRPr sz="1600"/>
            </a:lvl2pPr>
            <a:lvl3pPr>
              <a:defRPr sz="1600"/>
            </a:lvl3pPr>
            <a:lvl4pPr marL="986400">
              <a:defRPr sz="1600"/>
            </a:lvl4pPr>
            <a:lvl5pPr marL="1393200">
              <a:defRPr sz="1600"/>
            </a:lvl5pPr>
            <a:lvl6pPr>
              <a:defRPr sz="1600"/>
            </a:lvl6pPr>
            <a:lvl7pPr>
              <a:defRPr sz="2000"/>
            </a:lvl7pPr>
            <a:lvl8pPr>
              <a:defRPr sz="2000"/>
            </a:lvl8pPr>
            <a:lvl9pPr>
              <a:defRPr sz="20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text 3"/>
          <p:cNvSpPr>
            <a:spLocks noGrp="1"/>
          </p:cNvSpPr>
          <p:nvPr>
            <p:ph type="body" sz="half" idx="2"/>
          </p:nvPr>
        </p:nvSpPr>
        <p:spPr>
          <a:xfrm>
            <a:off x="457200" y="1556792"/>
            <a:ext cx="3008313" cy="456937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03D4D937-33AF-40FD-A900-F225AF5FD775}"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101006500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sz="1800"/>
            </a:lvl1pPr>
            <a:lvl2pPr>
              <a:defRPr sz="1600"/>
            </a:lvl2pPr>
            <a:lvl3pPr>
              <a:defRPr sz="1600"/>
            </a:lvl3pPr>
            <a:lvl4pPr marL="986400">
              <a:defRPr sz="1600"/>
            </a:lvl4pPr>
            <a:lvl5pPr marL="1393200">
              <a:defRPr sz="1600"/>
            </a:lvl5pPr>
            <a:lvl6pPr>
              <a:defRPr sz="1600"/>
            </a:lvl6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E3485A28-155A-4392-960B-A315E55CD41D}"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79206648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400" b="0"/>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725958"/>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D3CE0888-B9B7-4C7F-919F-F07CE0276221}"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15911850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sz="1800"/>
            </a:lvl1pPr>
            <a:lvl2pPr>
              <a:defRPr sz="1600"/>
            </a:lvl2pPr>
            <a:lvl3pPr>
              <a:defRPr sz="1600"/>
            </a:lvl3pPr>
            <a:lvl4pPr marL="986400">
              <a:defRPr sz="1600"/>
            </a:lvl4pPr>
            <a:lvl5pPr marL="1393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36495AF5-297C-4CCF-809A-0F1212A62619}"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9377854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43688" y="382588"/>
            <a:ext cx="2057400" cy="5710237"/>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69900" y="382588"/>
            <a:ext cx="6021388" cy="5710237"/>
          </a:xfrm>
        </p:spPr>
        <p:txBody>
          <a:bodyPr vert="eaVert"/>
          <a:lstStyle>
            <a:lvl1pPr>
              <a:defRPr sz="1800"/>
            </a:lvl1pPr>
            <a:lvl2pPr>
              <a:defRPr sz="1600"/>
            </a:lvl2pPr>
            <a:lvl3pPr>
              <a:defRPr sz="1600"/>
            </a:lvl3pPr>
            <a:lvl4pPr marL="986400">
              <a:defRPr sz="1600"/>
            </a:lvl4pPr>
            <a:lvl5pPr marL="1393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68684A37-4B51-43D4-A849-D47B87468910}" type="slidenum">
              <a:rPr lang="en-GB"/>
              <a:pPr/>
              <a:t>‹#›</a:t>
            </a:fld>
            <a:endParaRPr lang="en-GB"/>
          </a:p>
        </p:txBody>
      </p:sp>
      <p:sp>
        <p:nvSpPr>
          <p:cNvPr id="5"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8315933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TitlePage"/>
          <p:cNvPicPr>
            <a:picLocks noChangeAspect="1"/>
          </p:cNvPicPr>
          <p:nvPr userDrawn="1"/>
        </p:nvPicPr>
        <p:blipFill>
          <a:blip r:embed="rId2" cstate="print">
            <a:extLst>
              <a:ext uri="{28A0092B-C50C-407E-A947-70E740481C1C}">
                <a14:useLocalDpi xmlns:a14="http://schemas.microsoft.com/office/drawing/2010/main" xmlns="" val="0"/>
              </a:ext>
            </a:extLst>
          </a:blip>
          <a:srcRect r="7169"/>
          <a:stretch>
            <a:fillRect/>
          </a:stretch>
        </p:blipFill>
        <p:spPr>
          <a:xfrm>
            <a:off x="323848" y="379413"/>
            <a:ext cx="8496300" cy="6127815"/>
          </a:xfrm>
          <a:prstGeom prst="rect">
            <a:avLst/>
          </a:prstGeom>
        </p:spPr>
      </p:pic>
      <p:sp>
        <p:nvSpPr>
          <p:cNvPr id="395266" name="Freeform 2"/>
          <p:cNvSpPr>
            <a:spLocks/>
          </p:cNvSpPr>
          <p:nvPr userDrawn="1"/>
        </p:nvSpPr>
        <p:spPr bwMode="auto">
          <a:xfrm>
            <a:off x="3851275" y="622300"/>
            <a:ext cx="4730750" cy="2730500"/>
          </a:xfrm>
          <a:custGeom>
            <a:avLst/>
            <a:gdLst>
              <a:gd name="T0" fmla="*/ 1655 w 2980"/>
              <a:gd name="T1" fmla="*/ 1718 h 1720"/>
              <a:gd name="T2" fmla="*/ 2773 w 2980"/>
              <a:gd name="T3" fmla="*/ 1720 h 1720"/>
              <a:gd name="T4" fmla="*/ 2944 w 2980"/>
              <a:gd name="T5" fmla="*/ 1720 h 1720"/>
              <a:gd name="T6" fmla="*/ 2980 w 2980"/>
              <a:gd name="T7" fmla="*/ 1676 h 1720"/>
              <a:gd name="T8" fmla="*/ 2980 w 2980"/>
              <a:gd name="T9" fmla="*/ 1623 h 1720"/>
              <a:gd name="T10" fmla="*/ 2980 w 2980"/>
              <a:gd name="T11" fmla="*/ 0 h 1720"/>
              <a:gd name="T12" fmla="*/ 0 w 2980"/>
              <a:gd name="T13" fmla="*/ 0 h 1720"/>
              <a:gd name="T14" fmla="*/ 1 w 2980"/>
              <a:gd name="T15" fmla="*/ 1440 h 1720"/>
              <a:gd name="T16" fmla="*/ 1656 w 2980"/>
              <a:gd name="T17" fmla="*/ 1440 h 1720"/>
              <a:gd name="T18" fmla="*/ 1655 w 2980"/>
              <a:gd name="T19" fmla="*/ 171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0" h="1720">
                <a:moveTo>
                  <a:pt x="1655" y="1718"/>
                </a:moveTo>
                <a:lnTo>
                  <a:pt x="2773" y="1720"/>
                </a:lnTo>
                <a:lnTo>
                  <a:pt x="2944" y="1720"/>
                </a:lnTo>
                <a:cubicBezTo>
                  <a:pt x="2976" y="1718"/>
                  <a:pt x="2980" y="1701"/>
                  <a:pt x="2980" y="1676"/>
                </a:cubicBezTo>
                <a:lnTo>
                  <a:pt x="2980" y="1623"/>
                </a:lnTo>
                <a:lnTo>
                  <a:pt x="2980" y="0"/>
                </a:lnTo>
                <a:lnTo>
                  <a:pt x="0" y="0"/>
                </a:lnTo>
                <a:lnTo>
                  <a:pt x="1" y="1440"/>
                </a:lnTo>
                <a:lnTo>
                  <a:pt x="1656" y="1440"/>
                </a:lnTo>
                <a:lnTo>
                  <a:pt x="1655" y="1718"/>
                </a:lnTo>
                <a:close/>
              </a:path>
            </a:pathLst>
          </a:custGeom>
          <a:solidFill>
            <a:schemeClr val="accent1">
              <a:alpha val="89999"/>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grpSp>
        <p:nvGrpSpPr>
          <p:cNvPr id="395267" name="Group 3"/>
          <p:cNvGrpSpPr>
            <a:grpSpLocks/>
          </p:cNvGrpSpPr>
          <p:nvPr/>
        </p:nvGrpSpPr>
        <p:grpSpPr bwMode="auto">
          <a:xfrm>
            <a:off x="0" y="0"/>
            <a:ext cx="9144000" cy="6858000"/>
            <a:chOff x="0" y="0"/>
            <a:chExt cx="5760" cy="4320"/>
          </a:xfrm>
        </p:grpSpPr>
        <p:sp>
          <p:nvSpPr>
            <p:cNvPr id="395268" name="Rectangle 4"/>
            <p:cNvSpPr>
              <a:spLocks noChangeArrowheads="1"/>
            </p:cNvSpPr>
            <p:nvPr userDrawn="1"/>
          </p:nvSpPr>
          <p:spPr bwMode="auto">
            <a:xfrm>
              <a:off x="0" y="0"/>
              <a:ext cx="223"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5269" name="Rectangle 5"/>
            <p:cNvSpPr>
              <a:spLocks noChangeArrowheads="1"/>
            </p:cNvSpPr>
            <p:nvPr userDrawn="1"/>
          </p:nvSpPr>
          <p:spPr bwMode="auto">
            <a:xfrm>
              <a:off x="5537" y="0"/>
              <a:ext cx="223"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5270" name="Rectangle 6"/>
            <p:cNvSpPr>
              <a:spLocks noChangeArrowheads="1"/>
            </p:cNvSpPr>
            <p:nvPr userDrawn="1"/>
          </p:nvSpPr>
          <p:spPr bwMode="auto">
            <a:xfrm rot="-5400000">
              <a:off x="2768" y="-2768"/>
              <a:ext cx="223" cy="57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5271" name="Rectangle 7"/>
            <p:cNvSpPr>
              <a:spLocks noChangeArrowheads="1"/>
            </p:cNvSpPr>
            <p:nvPr userDrawn="1"/>
          </p:nvSpPr>
          <p:spPr bwMode="auto">
            <a:xfrm rot="-5400000">
              <a:off x="2768" y="1329"/>
              <a:ext cx="223" cy="57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grpSp>
      <p:sp>
        <p:nvSpPr>
          <p:cNvPr id="395272" name="Rectangle 8"/>
          <p:cNvSpPr>
            <a:spLocks noGrp="1" noChangeArrowheads="1"/>
          </p:cNvSpPr>
          <p:nvPr>
            <p:ph type="ctrTitle"/>
          </p:nvPr>
        </p:nvSpPr>
        <p:spPr>
          <a:xfrm>
            <a:off x="3913188" y="741363"/>
            <a:ext cx="4464050" cy="849312"/>
          </a:xfrm>
        </p:spPr>
        <p:txBody>
          <a:bodyPr/>
          <a:lstStyle>
            <a:lvl1pPr>
              <a:lnSpc>
                <a:spcPct val="85000"/>
              </a:lnSpc>
              <a:defRPr sz="2600">
                <a:solidFill>
                  <a:schemeClr val="bg1"/>
                </a:solidFill>
              </a:defRPr>
            </a:lvl1pPr>
          </a:lstStyle>
          <a:p>
            <a:pPr lvl="0"/>
            <a:r>
              <a:rPr lang="sv-SE" noProof="0" smtClean="0"/>
              <a:t>CLICK TO EDIT MASTER TITLE STYLE</a:t>
            </a:r>
          </a:p>
        </p:txBody>
      </p:sp>
      <p:sp>
        <p:nvSpPr>
          <p:cNvPr id="395273" name="Rectangle 9"/>
          <p:cNvSpPr>
            <a:spLocks noGrp="1" noChangeArrowheads="1"/>
          </p:cNvSpPr>
          <p:nvPr>
            <p:ph type="subTitle" idx="1"/>
          </p:nvPr>
        </p:nvSpPr>
        <p:spPr>
          <a:xfrm>
            <a:off x="3924300" y="1635125"/>
            <a:ext cx="4464050" cy="569739"/>
          </a:xfrm>
        </p:spPr>
        <p:txBody>
          <a:bodyPr/>
          <a:lstStyle>
            <a:lvl1pPr marL="0" indent="0">
              <a:lnSpc>
                <a:spcPct val="85000"/>
              </a:lnSpc>
              <a:spcBef>
                <a:spcPct val="0"/>
              </a:spcBef>
              <a:buFontTx/>
              <a:buNone/>
              <a:defRPr sz="1500">
                <a:solidFill>
                  <a:schemeClr val="bg1"/>
                </a:solidFill>
              </a:defRPr>
            </a:lvl1p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p>
        </p:txBody>
      </p:sp>
      <p:sp>
        <p:nvSpPr>
          <p:cNvPr id="395274" name="Rectangle 10"/>
          <p:cNvSpPr>
            <a:spLocks noGrp="1" noChangeArrowheads="1"/>
          </p:cNvSpPr>
          <p:nvPr>
            <p:ph type="dt" sz="half" idx="2"/>
          </p:nvPr>
        </p:nvSpPr>
        <p:spPr bwMode="auto">
          <a:xfrm>
            <a:off x="3924000" y="2492895"/>
            <a:ext cx="2133600" cy="259829"/>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sv-SE"/>
          </a:p>
        </p:txBody>
      </p:sp>
      <p:sp>
        <p:nvSpPr>
          <p:cNvPr id="395275" name="Freeform 11"/>
          <p:cNvSpPr>
            <a:spLocks/>
          </p:cNvSpPr>
          <p:nvPr userDrawn="1"/>
        </p:nvSpPr>
        <p:spPr bwMode="auto">
          <a:xfrm>
            <a:off x="6545263" y="2595563"/>
            <a:ext cx="1979612" cy="693737"/>
          </a:xfrm>
          <a:custGeom>
            <a:avLst/>
            <a:gdLst>
              <a:gd name="T0" fmla="*/ 0 w 1247"/>
              <a:gd name="T1" fmla="*/ 435 h 437"/>
              <a:gd name="T2" fmla="*/ 1053 w 1247"/>
              <a:gd name="T3" fmla="*/ 437 h 437"/>
              <a:gd name="T4" fmla="*/ 1213 w 1247"/>
              <a:gd name="T5" fmla="*/ 437 h 437"/>
              <a:gd name="T6" fmla="*/ 1247 w 1247"/>
              <a:gd name="T7" fmla="*/ 393 h 437"/>
              <a:gd name="T8" fmla="*/ 1247 w 1247"/>
              <a:gd name="T9" fmla="*/ 340 h 437"/>
              <a:gd name="T10" fmla="*/ 1247 w 1247"/>
              <a:gd name="T11" fmla="*/ 0 h 437"/>
              <a:gd name="T12" fmla="*/ 1 w 1247"/>
              <a:gd name="T13" fmla="*/ 0 h 437"/>
              <a:gd name="T14" fmla="*/ 0 w 1247"/>
              <a:gd name="T15" fmla="*/ 435 h 4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7" h="437">
                <a:moveTo>
                  <a:pt x="0" y="435"/>
                </a:moveTo>
                <a:lnTo>
                  <a:pt x="1053" y="437"/>
                </a:lnTo>
                <a:lnTo>
                  <a:pt x="1213" y="437"/>
                </a:lnTo>
                <a:cubicBezTo>
                  <a:pt x="1243" y="435"/>
                  <a:pt x="1247" y="418"/>
                  <a:pt x="1247" y="393"/>
                </a:cubicBezTo>
                <a:lnTo>
                  <a:pt x="1247" y="340"/>
                </a:lnTo>
                <a:lnTo>
                  <a:pt x="1247" y="0"/>
                </a:lnTo>
                <a:lnTo>
                  <a:pt x="1" y="0"/>
                </a:lnTo>
                <a:lnTo>
                  <a:pt x="0" y="435"/>
                </a:ln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14" name="txtAssignmentNo"/>
          <p:cNvSpPr txBox="1"/>
          <p:nvPr userDrawn="1"/>
        </p:nvSpPr>
        <p:spPr>
          <a:xfrm>
            <a:off x="3923090" y="2267762"/>
            <a:ext cx="2017062" cy="276999"/>
          </a:xfrm>
          <a:prstGeom prst="rect">
            <a:avLst/>
          </a:prstGeom>
          <a:noFill/>
        </p:spPr>
        <p:txBody>
          <a:bodyPr wrap="square" lIns="72000" rtlCol="0">
            <a:spAutoFit/>
          </a:bodyPr>
          <a:lstStyle/>
          <a:p>
            <a:r>
              <a:rPr lang="en-GB" sz="1200" dirty="0" smtClean="0">
                <a:solidFill>
                  <a:schemeClr val="bg1"/>
                </a:solidFill>
              </a:rPr>
              <a:t> </a:t>
            </a:r>
            <a:endParaRPr lang="en-GB" sz="1200" dirty="0">
              <a:solidFill>
                <a:schemeClr val="bg1"/>
              </a:solidFill>
            </a:endParaRPr>
          </a:p>
        </p:txBody>
      </p:sp>
      <p:pic>
        <p:nvPicPr>
          <p:cNvPr id="3" name="WSPLogo"/>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618290" y="2660652"/>
            <a:ext cx="1830387" cy="576263"/>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A4722D9A-B1B2-4BF5-A923-29D9B2CBA9F0}" type="slidenum">
              <a:rPr lang="en-GB"/>
              <a:pPr/>
              <a:t>‹#›</a:t>
            </a:fld>
            <a:endParaRPr lang="en-GB"/>
          </a:p>
        </p:txBody>
      </p:sp>
      <p:sp>
        <p:nvSpPr>
          <p:cNvPr id="6"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89334752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24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D818A709-BBD8-4AB9-81BD-0694AFD0E33A}" type="slidenum">
              <a:rPr lang="en-GB"/>
              <a:pPr/>
              <a:t>‹#›</a:t>
            </a:fld>
            <a:endParaRPr lang="en-GB"/>
          </a:p>
        </p:txBody>
      </p:sp>
      <p:sp>
        <p:nvSpPr>
          <p:cNvPr id="5"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128064908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69900" y="1419225"/>
            <a:ext cx="4038600" cy="4673600"/>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innehåll 3"/>
          <p:cNvSpPr>
            <a:spLocks noGrp="1"/>
          </p:cNvSpPr>
          <p:nvPr>
            <p:ph sz="half" idx="2"/>
          </p:nvPr>
        </p:nvSpPr>
        <p:spPr>
          <a:xfrm>
            <a:off x="4660900" y="1419225"/>
            <a:ext cx="4038600" cy="4673600"/>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bildnummer 4"/>
          <p:cNvSpPr>
            <a:spLocks noGrp="1"/>
          </p:cNvSpPr>
          <p:nvPr>
            <p:ph type="sldNum" sz="quarter" idx="10"/>
          </p:nvPr>
        </p:nvSpPr>
        <p:spPr/>
        <p:txBody>
          <a:bodyPr/>
          <a:lstStyle>
            <a:lvl1pPr>
              <a:defRPr/>
            </a:lvl1pPr>
          </a:lstStyle>
          <a:p>
            <a:fld id="{3D271A35-E98A-4642-83CF-775B0B04AE84}" type="slidenum">
              <a:rPr lang="en-GB"/>
              <a:pPr/>
              <a:t>‹#›</a:t>
            </a:fld>
            <a:endParaRPr lang="en-GB"/>
          </a:p>
        </p:txBody>
      </p:sp>
      <p:sp>
        <p:nvSpPr>
          <p:cNvPr id="6"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53910122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7" name="Platshållare för bildnummer 6"/>
          <p:cNvSpPr>
            <a:spLocks noGrp="1"/>
          </p:cNvSpPr>
          <p:nvPr>
            <p:ph type="sldNum" sz="quarter" idx="10"/>
          </p:nvPr>
        </p:nvSpPr>
        <p:spPr/>
        <p:txBody>
          <a:bodyPr/>
          <a:lstStyle>
            <a:lvl1pPr>
              <a:defRPr/>
            </a:lvl1pPr>
          </a:lstStyle>
          <a:p>
            <a:fld id="{ECB81216-A869-47CB-9D86-56F7A9406507}" type="slidenum">
              <a:rPr lang="en-GB"/>
              <a:pPr/>
              <a:t>‹#›</a:t>
            </a:fld>
            <a:endParaRPr lang="en-GB"/>
          </a:p>
        </p:txBody>
      </p:sp>
      <p:sp>
        <p:nvSpPr>
          <p:cNvPr id="8" name="Footer Placeholder 4"/>
          <p:cNvSpPr>
            <a:spLocks noGrp="1"/>
          </p:cNvSpPr>
          <p:nvPr>
            <p:ph type="ftr" sz="quarter" idx="11"/>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3659054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47443AD6-ACA9-40DD-980E-2243F59E9897}" type="slidenum">
              <a:rPr lang="en-GB"/>
              <a:pPr/>
              <a:t>‹#›</a:t>
            </a:fld>
            <a:endParaRPr lang="en-GB"/>
          </a:p>
        </p:txBody>
      </p:sp>
      <p:sp>
        <p:nvSpPr>
          <p:cNvPr id="4"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95681763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38950FB0-54F7-40AA-9230-2B481F69629C}" type="slidenum">
              <a:rPr lang="en-GB"/>
              <a:pPr/>
              <a:t>‹#›</a:t>
            </a:fld>
            <a:endParaRPr lang="en-GB"/>
          </a:p>
        </p:txBody>
      </p:sp>
      <p:sp>
        <p:nvSpPr>
          <p:cNvPr id="3"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6022002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24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B56B0FF1-F0C0-4340-A9A6-39151F90EEAE}" type="slidenum">
              <a:rPr lang="en-GB"/>
              <a:pPr/>
              <a:t>‹#›</a:t>
            </a:fld>
            <a:endParaRPr lang="en-GB"/>
          </a:p>
        </p:txBody>
      </p:sp>
      <p:sp>
        <p:nvSpPr>
          <p:cNvPr id="5" name="Footer Placeholder 4"/>
          <p:cNvSpPr>
            <a:spLocks noGrp="1"/>
          </p:cNvSpPr>
          <p:nvPr>
            <p:ph type="ftr" sz="quarter" idx="3"/>
          </p:nvPr>
        </p:nvSpPr>
        <p:spPr>
          <a:xfrm>
            <a:off x="755576"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61396412"/>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400" b="0"/>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1800"/>
            </a:lvl1pPr>
            <a:lvl2pPr>
              <a:defRPr sz="1600"/>
            </a:lvl2pPr>
            <a:lvl3pPr>
              <a:defRPr sz="1600"/>
            </a:lvl3pPr>
            <a:lvl4pPr marL="882000">
              <a:defRPr sz="1600"/>
            </a:lvl4pPr>
            <a:lvl5pPr marL="1339200">
              <a:defRPr sz="1600"/>
            </a:lvl5pPr>
            <a:lvl6pPr>
              <a:defRPr sz="1600"/>
            </a:lvl6pPr>
            <a:lvl7pPr>
              <a:defRPr sz="2000"/>
            </a:lvl7pPr>
            <a:lvl8pPr>
              <a:defRPr sz="2000"/>
            </a:lvl8pPr>
            <a:lvl9pPr>
              <a:defRPr sz="20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8DB7A81F-F7F6-419D-92AE-A8B4FE059848}" type="slidenum">
              <a:rPr lang="en-GB"/>
              <a:pPr/>
              <a:t>‹#›</a:t>
            </a:fld>
            <a:endParaRPr lang="en-GB"/>
          </a:p>
        </p:txBody>
      </p:sp>
      <p:sp>
        <p:nvSpPr>
          <p:cNvPr id="6"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4914212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400" b="0"/>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DD9A464B-38E0-4808-B14E-586F290D52DF}" type="slidenum">
              <a:rPr lang="en-GB"/>
              <a:pPr/>
              <a:t>‹#›</a:t>
            </a:fld>
            <a:endParaRPr lang="en-GB"/>
          </a:p>
        </p:txBody>
      </p:sp>
      <p:sp>
        <p:nvSpPr>
          <p:cNvPr id="6"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97176265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5B0A01B0-5EE0-43EB-9E7D-E448E88ADE2B}" type="slidenum">
              <a:rPr lang="en-GB"/>
              <a:pPr/>
              <a:t>‹#›</a:t>
            </a:fld>
            <a:endParaRPr lang="en-GB"/>
          </a:p>
        </p:txBody>
      </p:sp>
      <p:sp>
        <p:nvSpPr>
          <p:cNvPr id="5"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9035576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42100" y="273050"/>
            <a:ext cx="2057400" cy="58197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69900" y="273050"/>
            <a:ext cx="6019800" cy="5819775"/>
          </a:xfrm>
        </p:spPr>
        <p:txBody>
          <a:bodyPr vert="eaVert"/>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449616B8-0D0B-4759-8DEB-1A2903807661}" type="slidenum">
              <a:rPr lang="en-GB"/>
              <a:pPr/>
              <a:t>‹#›</a:t>
            </a:fld>
            <a:endParaRPr lang="en-GB"/>
          </a:p>
        </p:txBody>
      </p:sp>
      <p:sp>
        <p:nvSpPr>
          <p:cNvPr id="5"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17571336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97314" name="Freeform 2"/>
          <p:cNvSpPr>
            <a:spLocks/>
          </p:cNvSpPr>
          <p:nvPr userDrawn="1"/>
        </p:nvSpPr>
        <p:spPr bwMode="auto">
          <a:xfrm>
            <a:off x="358775" y="355600"/>
            <a:ext cx="8432800" cy="6146800"/>
          </a:xfrm>
          <a:custGeom>
            <a:avLst/>
            <a:gdLst>
              <a:gd name="T0" fmla="*/ 3786 w 5312"/>
              <a:gd name="T1" fmla="*/ 3872 h 3872"/>
              <a:gd name="T2" fmla="*/ 5104 w 5312"/>
              <a:gd name="T3" fmla="*/ 3872 h 3872"/>
              <a:gd name="T4" fmla="*/ 5275 w 5312"/>
              <a:gd name="T5" fmla="*/ 3872 h 3872"/>
              <a:gd name="T6" fmla="*/ 5311 w 5312"/>
              <a:gd name="T7" fmla="*/ 3828 h 3872"/>
              <a:gd name="T8" fmla="*/ 5311 w 5312"/>
              <a:gd name="T9" fmla="*/ 3775 h 3872"/>
              <a:gd name="T10" fmla="*/ 5312 w 5312"/>
              <a:gd name="T11" fmla="*/ 0 h 3872"/>
              <a:gd name="T12" fmla="*/ 0 w 5312"/>
              <a:gd name="T13" fmla="*/ 0 h 3872"/>
              <a:gd name="T14" fmla="*/ 0 w 5312"/>
              <a:gd name="T15" fmla="*/ 3632 h 3872"/>
              <a:gd name="T16" fmla="*/ 3786 w 5312"/>
              <a:gd name="T17" fmla="*/ 3632 h 3872"/>
              <a:gd name="T18" fmla="*/ 3786 w 5312"/>
              <a:gd name="T19" fmla="*/ 3872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2" h="3872">
                <a:moveTo>
                  <a:pt x="3786" y="3872"/>
                </a:moveTo>
                <a:lnTo>
                  <a:pt x="5104" y="3872"/>
                </a:lnTo>
                <a:lnTo>
                  <a:pt x="5275" y="3872"/>
                </a:lnTo>
                <a:cubicBezTo>
                  <a:pt x="5307" y="3870"/>
                  <a:pt x="5311" y="3853"/>
                  <a:pt x="5311" y="3828"/>
                </a:cubicBezTo>
                <a:lnTo>
                  <a:pt x="5311" y="3775"/>
                </a:lnTo>
                <a:lnTo>
                  <a:pt x="5312" y="0"/>
                </a:lnTo>
                <a:lnTo>
                  <a:pt x="0" y="0"/>
                </a:lnTo>
                <a:lnTo>
                  <a:pt x="0" y="3632"/>
                </a:lnTo>
                <a:lnTo>
                  <a:pt x="3786" y="3632"/>
                </a:lnTo>
                <a:lnTo>
                  <a:pt x="3786" y="3872"/>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397315" name="Rectangle 3"/>
          <p:cNvSpPr>
            <a:spLocks noChangeArrowheads="1"/>
          </p:cNvSpPr>
          <p:nvPr/>
        </p:nvSpPr>
        <p:spPr bwMode="auto">
          <a:xfrm>
            <a:off x="0" y="0"/>
            <a:ext cx="9144000" cy="612457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sv-SE"/>
          </a:p>
        </p:txBody>
      </p:sp>
      <p:sp>
        <p:nvSpPr>
          <p:cNvPr id="397316" name="Freeform 4"/>
          <p:cNvSpPr>
            <a:spLocks/>
          </p:cNvSpPr>
          <p:nvPr userDrawn="1"/>
        </p:nvSpPr>
        <p:spPr bwMode="auto">
          <a:xfrm>
            <a:off x="6438900" y="5635625"/>
            <a:ext cx="2286000" cy="796925"/>
          </a:xfrm>
          <a:custGeom>
            <a:avLst/>
            <a:gdLst>
              <a:gd name="T0" fmla="*/ 0 w 1440"/>
              <a:gd name="T1" fmla="*/ 502 h 502"/>
              <a:gd name="T2" fmla="*/ 1245 w 1440"/>
              <a:gd name="T3" fmla="*/ 502 h 502"/>
              <a:gd name="T4" fmla="*/ 1405 w 1440"/>
              <a:gd name="T5" fmla="*/ 502 h 502"/>
              <a:gd name="T6" fmla="*/ 1439 w 1440"/>
              <a:gd name="T7" fmla="*/ 458 h 502"/>
              <a:gd name="T8" fmla="*/ 1439 w 1440"/>
              <a:gd name="T9" fmla="*/ 405 h 502"/>
              <a:gd name="T10" fmla="*/ 1440 w 1440"/>
              <a:gd name="T11" fmla="*/ 0 h 502"/>
              <a:gd name="T12" fmla="*/ 0 w 1440"/>
              <a:gd name="T13" fmla="*/ 0 h 502"/>
              <a:gd name="T14" fmla="*/ 0 w 1440"/>
              <a:gd name="T15" fmla="*/ 502 h 5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0" h="502">
                <a:moveTo>
                  <a:pt x="0" y="502"/>
                </a:moveTo>
                <a:lnTo>
                  <a:pt x="1245" y="502"/>
                </a:lnTo>
                <a:lnTo>
                  <a:pt x="1405" y="502"/>
                </a:lnTo>
                <a:cubicBezTo>
                  <a:pt x="1435" y="500"/>
                  <a:pt x="1439" y="483"/>
                  <a:pt x="1439" y="458"/>
                </a:cubicBezTo>
                <a:lnTo>
                  <a:pt x="1439" y="405"/>
                </a:lnTo>
                <a:lnTo>
                  <a:pt x="1440" y="0"/>
                </a:lnTo>
                <a:lnTo>
                  <a:pt x="0" y="0"/>
                </a:lnTo>
                <a:lnTo>
                  <a:pt x="0" y="502"/>
                </a:ln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grpSp>
        <p:nvGrpSpPr>
          <p:cNvPr id="397317" name="Group 5"/>
          <p:cNvGrpSpPr>
            <a:grpSpLocks/>
          </p:cNvGrpSpPr>
          <p:nvPr/>
        </p:nvGrpSpPr>
        <p:grpSpPr bwMode="auto">
          <a:xfrm>
            <a:off x="0" y="0"/>
            <a:ext cx="9144000" cy="6858000"/>
            <a:chOff x="0" y="0"/>
            <a:chExt cx="5760" cy="4320"/>
          </a:xfrm>
        </p:grpSpPr>
        <p:sp>
          <p:nvSpPr>
            <p:cNvPr id="397318" name="Rectangle 6"/>
            <p:cNvSpPr>
              <a:spLocks noChangeArrowheads="1"/>
            </p:cNvSpPr>
            <p:nvPr userDrawn="1"/>
          </p:nvSpPr>
          <p:spPr bwMode="auto">
            <a:xfrm>
              <a:off x="0" y="0"/>
              <a:ext cx="223"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7319" name="Rectangle 7"/>
            <p:cNvSpPr>
              <a:spLocks noChangeArrowheads="1"/>
            </p:cNvSpPr>
            <p:nvPr userDrawn="1"/>
          </p:nvSpPr>
          <p:spPr bwMode="auto">
            <a:xfrm>
              <a:off x="5537" y="0"/>
              <a:ext cx="223"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7320" name="Rectangle 8"/>
            <p:cNvSpPr>
              <a:spLocks noChangeArrowheads="1"/>
            </p:cNvSpPr>
            <p:nvPr userDrawn="1"/>
          </p:nvSpPr>
          <p:spPr bwMode="auto">
            <a:xfrm rot="-5400000">
              <a:off x="2768" y="-2768"/>
              <a:ext cx="223" cy="57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7321" name="Rectangle 9"/>
            <p:cNvSpPr>
              <a:spLocks noChangeArrowheads="1"/>
            </p:cNvSpPr>
            <p:nvPr userDrawn="1"/>
          </p:nvSpPr>
          <p:spPr bwMode="auto">
            <a:xfrm rot="-5400000">
              <a:off x="2768" y="1329"/>
              <a:ext cx="223" cy="57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grpSp>
      <p:grpSp>
        <p:nvGrpSpPr>
          <p:cNvPr id="397322" name="Group 10"/>
          <p:cNvGrpSpPr>
            <a:grpSpLocks/>
          </p:cNvGrpSpPr>
          <p:nvPr/>
        </p:nvGrpSpPr>
        <p:grpSpPr bwMode="auto">
          <a:xfrm>
            <a:off x="0" y="0"/>
            <a:ext cx="9144000" cy="6858000"/>
            <a:chOff x="0" y="0"/>
            <a:chExt cx="5760" cy="4320"/>
          </a:xfrm>
        </p:grpSpPr>
        <p:sp>
          <p:nvSpPr>
            <p:cNvPr id="397323" name="Rectangle 11"/>
            <p:cNvSpPr>
              <a:spLocks noChangeArrowheads="1"/>
            </p:cNvSpPr>
            <p:nvPr userDrawn="1"/>
          </p:nvSpPr>
          <p:spPr bwMode="auto">
            <a:xfrm>
              <a:off x="0" y="0"/>
              <a:ext cx="223"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7324" name="Rectangle 12"/>
            <p:cNvSpPr>
              <a:spLocks noChangeArrowheads="1"/>
            </p:cNvSpPr>
            <p:nvPr userDrawn="1"/>
          </p:nvSpPr>
          <p:spPr bwMode="auto">
            <a:xfrm>
              <a:off x="5537" y="0"/>
              <a:ext cx="223"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7325" name="Rectangle 13"/>
            <p:cNvSpPr>
              <a:spLocks noChangeArrowheads="1"/>
            </p:cNvSpPr>
            <p:nvPr userDrawn="1"/>
          </p:nvSpPr>
          <p:spPr bwMode="auto">
            <a:xfrm rot="-5400000">
              <a:off x="2768" y="-2768"/>
              <a:ext cx="223" cy="57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
          <p:nvSpPr>
            <p:cNvPr id="397326" name="Rectangle 14"/>
            <p:cNvSpPr>
              <a:spLocks noChangeArrowheads="1"/>
            </p:cNvSpPr>
            <p:nvPr userDrawn="1"/>
          </p:nvSpPr>
          <p:spPr bwMode="auto">
            <a:xfrm rot="-5400000">
              <a:off x="2768" y="1329"/>
              <a:ext cx="223" cy="57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grpSp>
      <p:sp>
        <p:nvSpPr>
          <p:cNvPr id="397327" name="Rectangle 15"/>
          <p:cNvSpPr>
            <a:spLocks noGrp="1" noChangeArrowheads="1"/>
          </p:cNvSpPr>
          <p:nvPr>
            <p:ph type="ctrTitle"/>
          </p:nvPr>
        </p:nvSpPr>
        <p:spPr>
          <a:xfrm>
            <a:off x="5091113" y="608013"/>
            <a:ext cx="3441700" cy="1236662"/>
          </a:xfrm>
        </p:spPr>
        <p:txBody>
          <a:bodyPr anchor="t"/>
          <a:lstStyle>
            <a:lvl1pPr>
              <a:lnSpc>
                <a:spcPct val="90000"/>
              </a:lnSpc>
              <a:defRPr sz="2600">
                <a:solidFill>
                  <a:schemeClr val="bg1"/>
                </a:solidFill>
              </a:defRPr>
            </a:lvl1pPr>
          </a:lstStyle>
          <a:p>
            <a:pPr lvl="0"/>
            <a:r>
              <a:rPr lang="sv-SE" noProof="0" smtClean="0"/>
              <a:t>CLICK TO EDIT MASTER TITLE STYLE</a:t>
            </a:r>
          </a:p>
        </p:txBody>
      </p:sp>
      <p:sp>
        <p:nvSpPr>
          <p:cNvPr id="397328" name="Rectangle 16"/>
          <p:cNvSpPr>
            <a:spLocks noGrp="1" noChangeArrowheads="1"/>
          </p:cNvSpPr>
          <p:nvPr>
            <p:ph type="subTitle" idx="1"/>
          </p:nvPr>
        </p:nvSpPr>
        <p:spPr>
          <a:xfrm>
            <a:off x="5102225" y="1939925"/>
            <a:ext cx="3430588" cy="696913"/>
          </a:xfrm>
        </p:spPr>
        <p:txBody>
          <a:bodyPr/>
          <a:lstStyle>
            <a:lvl1pPr marL="0" indent="0">
              <a:lnSpc>
                <a:spcPct val="95000"/>
              </a:lnSpc>
              <a:spcBef>
                <a:spcPct val="0"/>
              </a:spcBef>
              <a:buFontTx/>
              <a:buNone/>
              <a:defRPr>
                <a:solidFill>
                  <a:schemeClr val="bg1"/>
                </a:solidFill>
              </a:defRPr>
            </a:lvl1p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p>
        </p:txBody>
      </p:sp>
      <p:sp>
        <p:nvSpPr>
          <p:cNvPr id="397329" name="Rectangle 17"/>
          <p:cNvSpPr>
            <a:spLocks noGrp="1" noChangeArrowheads="1"/>
          </p:cNvSpPr>
          <p:nvPr>
            <p:ph type="dt" sz="half" idx="2"/>
          </p:nvPr>
        </p:nvSpPr>
        <p:spPr bwMode="auto">
          <a:xfrm>
            <a:off x="247650" y="6242050"/>
            <a:ext cx="2133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endParaRPr lang="sv-SE" dirty="0"/>
          </a:p>
        </p:txBody>
      </p:sp>
      <p:sp>
        <p:nvSpPr>
          <p:cNvPr id="21" name="txtAssignmentNo"/>
          <p:cNvSpPr txBox="1"/>
          <p:nvPr userDrawn="1"/>
        </p:nvSpPr>
        <p:spPr>
          <a:xfrm>
            <a:off x="2771800" y="6242400"/>
            <a:ext cx="2122118" cy="276999"/>
          </a:xfrm>
          <a:prstGeom prst="rect">
            <a:avLst/>
          </a:prstGeom>
          <a:noFill/>
        </p:spPr>
        <p:txBody>
          <a:bodyPr wrap="square" rtlCol="0">
            <a:spAutoFit/>
          </a:bodyPr>
          <a:lstStyle/>
          <a:p>
            <a:pPr algn="ctr"/>
            <a:r>
              <a:rPr lang="en-GB" sz="1200" dirty="0" smtClean="0">
                <a:solidFill>
                  <a:schemeClr val="bg2"/>
                </a:solidFill>
              </a:rPr>
              <a:t> </a:t>
            </a:r>
            <a:endParaRPr lang="en-GB" sz="1200" dirty="0">
              <a:solidFill>
                <a:schemeClr val="bg2"/>
              </a:solidFill>
            </a:endParaRPr>
          </a:p>
        </p:txBody>
      </p:sp>
      <p:pic>
        <p:nvPicPr>
          <p:cNvPr id="4" name="WSPLogo"/>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13513" y="5708650"/>
            <a:ext cx="2133600" cy="673100"/>
          </a:xfrm>
          <a:prstGeom prst="rect">
            <a:avLst/>
          </a:prstGeom>
        </p:spPr>
      </p:pic>
      <p:pic>
        <p:nvPicPr>
          <p:cNvPr id="3" name="PictureTitlePage"/>
          <p:cNvPicPr>
            <a:picLocks noChangeAspect="1"/>
          </p:cNvPicPr>
          <p:nvPr userDrawn="1"/>
        </p:nvPicPr>
        <p:blipFill>
          <a:blip r:embed="rId3" cstate="print">
            <a:extLst>
              <a:ext uri="{28A0092B-C50C-407E-A947-70E740481C1C}">
                <a14:useLocalDpi xmlns:a14="http://schemas.microsoft.com/office/drawing/2010/main" xmlns="" val="0"/>
              </a:ext>
            </a:extLst>
          </a:blip>
          <a:srcRect r="39390"/>
          <a:stretch>
            <a:fillRect/>
          </a:stretch>
        </p:blipFill>
        <p:spPr>
          <a:xfrm>
            <a:off x="617534" y="687391"/>
            <a:ext cx="4311650" cy="4762865"/>
          </a:xfrm>
          <a:prstGeom prst="rect">
            <a:avLst/>
          </a:prstGeom>
        </p:spPr>
      </p:pic>
      <p:sp>
        <p:nvSpPr>
          <p:cNvPr id="22" name="Platshållare för bildnummer 21"/>
          <p:cNvSpPr>
            <a:spLocks noGrp="1"/>
          </p:cNvSpPr>
          <p:nvPr>
            <p:ph type="sldNum" sz="quarter" idx="10"/>
          </p:nvPr>
        </p:nvSpPr>
        <p:spPr/>
        <p:txBody>
          <a:bodyPr/>
          <a:lstStyle/>
          <a:p>
            <a:fld id="{8FD26145-CEA2-4C67-8382-A30EE3C37C89}" type="slidenum">
              <a:rPr lang="en-GB" smtClean="0"/>
              <a:pPr/>
              <a:t>‹#›</a:t>
            </a:fld>
            <a:endParaRPr lang="en-GB"/>
          </a:p>
        </p:txBody>
      </p:sp>
      <p:sp>
        <p:nvSpPr>
          <p:cNvPr id="23" name="Platshållare för sidfot 22"/>
          <p:cNvSpPr>
            <a:spLocks noGrp="1"/>
          </p:cNvSpPr>
          <p:nvPr>
            <p:ph type="ftr" sz="quarter" idx="11"/>
          </p:nvPr>
        </p:nvSpPr>
        <p:spPr/>
        <p:txBody>
          <a:bodyPr/>
          <a:lstStyle/>
          <a:p>
            <a:endParaRPr lang="sv-SE"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865861C1-ACD4-4A5F-953D-78F391B91A80}" type="slidenum">
              <a:rPr lang="en-GB"/>
              <a:pPr/>
              <a:t>‹#›</a:t>
            </a:fld>
            <a:endParaRPr lang="en-GB"/>
          </a:p>
        </p:txBody>
      </p:sp>
      <p:sp>
        <p:nvSpPr>
          <p:cNvPr id="5"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48809630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24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C1B4DFCE-9BD5-45BF-B354-67A5C417419C}" type="slidenum">
              <a:rPr lang="en-GB"/>
              <a:pPr/>
              <a:t>‹#›</a:t>
            </a:fld>
            <a:endParaRPr lang="en-GB"/>
          </a:p>
        </p:txBody>
      </p:sp>
      <p:sp>
        <p:nvSpPr>
          <p:cNvPr id="5" name="Footer Placeholder 4"/>
          <p:cNvSpPr>
            <a:spLocks noGrp="1"/>
          </p:cNvSpPr>
          <p:nvPr>
            <p:ph type="ftr" sz="quarter" idx="3"/>
          </p:nvPr>
        </p:nvSpPr>
        <p:spPr>
          <a:xfrm>
            <a:off x="755576" y="6453336"/>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92243863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69900" y="1419225"/>
            <a:ext cx="3990975" cy="4673600"/>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innehåll 3"/>
          <p:cNvSpPr>
            <a:spLocks noGrp="1"/>
          </p:cNvSpPr>
          <p:nvPr>
            <p:ph sz="half" idx="2"/>
          </p:nvPr>
        </p:nvSpPr>
        <p:spPr>
          <a:xfrm>
            <a:off x="4613275" y="1419225"/>
            <a:ext cx="3990975" cy="4673600"/>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800"/>
            </a:lvl7pPr>
            <a:lvl8pPr>
              <a:defRPr sz="1800"/>
            </a:lvl8pPr>
            <a:lvl9pPr>
              <a:defRPr sz="18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bildnummer 4"/>
          <p:cNvSpPr>
            <a:spLocks noGrp="1"/>
          </p:cNvSpPr>
          <p:nvPr>
            <p:ph type="sldNum" sz="quarter" idx="10"/>
          </p:nvPr>
        </p:nvSpPr>
        <p:spPr/>
        <p:txBody>
          <a:bodyPr/>
          <a:lstStyle>
            <a:lvl1pPr>
              <a:defRPr/>
            </a:lvl1pPr>
          </a:lstStyle>
          <a:p>
            <a:fld id="{756C82AC-0D05-477E-AE7B-1275C355E836}" type="slidenum">
              <a:rPr lang="en-GB"/>
              <a:pPr/>
              <a:t>‹#›</a:t>
            </a:fld>
            <a:endParaRPr lang="en-GB"/>
          </a:p>
        </p:txBody>
      </p:sp>
      <p:sp>
        <p:nvSpPr>
          <p:cNvPr id="6"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85620363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792088"/>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marL="882000">
              <a:defRPr sz="1600"/>
            </a:lvl4pPr>
            <a:lvl5pPr marL="1339200">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7" name="Platshållare för bildnummer 6"/>
          <p:cNvSpPr>
            <a:spLocks noGrp="1"/>
          </p:cNvSpPr>
          <p:nvPr>
            <p:ph type="sldNum" sz="quarter" idx="10"/>
          </p:nvPr>
        </p:nvSpPr>
        <p:spPr/>
        <p:txBody>
          <a:bodyPr/>
          <a:lstStyle>
            <a:lvl1pPr>
              <a:defRPr/>
            </a:lvl1pPr>
          </a:lstStyle>
          <a:p>
            <a:fld id="{2908A440-3734-4A0D-801E-10C971E29D41}" type="slidenum">
              <a:rPr lang="en-GB"/>
              <a:pPr/>
              <a:t>‹#›</a:t>
            </a:fld>
            <a:endParaRPr lang="en-GB"/>
          </a:p>
        </p:txBody>
      </p:sp>
      <p:sp>
        <p:nvSpPr>
          <p:cNvPr id="8" name="Footer Placeholder 4"/>
          <p:cNvSpPr>
            <a:spLocks noGrp="1"/>
          </p:cNvSpPr>
          <p:nvPr>
            <p:ph type="ftr" sz="quarter" idx="11"/>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19893092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998A6C9B-E50D-4F34-9D70-92A209213676}" type="slidenum">
              <a:rPr lang="en-GB"/>
              <a:pPr/>
              <a:t>‹#›</a:t>
            </a:fld>
            <a:endParaRPr lang="en-GB"/>
          </a:p>
        </p:txBody>
      </p:sp>
      <p:sp>
        <p:nvSpPr>
          <p:cNvPr id="4"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407680141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69900" y="1419225"/>
            <a:ext cx="4038600" cy="4673600"/>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60900" y="1419225"/>
            <a:ext cx="4038600" cy="4673600"/>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bildnummer 4"/>
          <p:cNvSpPr>
            <a:spLocks noGrp="1"/>
          </p:cNvSpPr>
          <p:nvPr>
            <p:ph type="sldNum" sz="quarter" idx="10"/>
          </p:nvPr>
        </p:nvSpPr>
        <p:spPr/>
        <p:txBody>
          <a:bodyPr/>
          <a:lstStyle>
            <a:lvl1pPr>
              <a:defRPr/>
            </a:lvl1pPr>
          </a:lstStyle>
          <a:p>
            <a:fld id="{4E30373B-CE62-4447-9F9A-D1BAE23B9894}"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74472260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12E0C779-FAA4-404B-8646-87DAC2732219}" type="slidenum">
              <a:rPr lang="en-GB"/>
              <a:pPr/>
              <a:t>‹#›</a:t>
            </a:fld>
            <a:endParaRPr lang="en-GB"/>
          </a:p>
        </p:txBody>
      </p:sp>
      <p:sp>
        <p:nvSpPr>
          <p:cNvPr id="3"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12125344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1340768"/>
            <a:ext cx="3008313" cy="1162050"/>
          </a:xfrm>
        </p:spPr>
        <p:txBody>
          <a:bodyPr anchor="b"/>
          <a:lstStyle>
            <a:lvl1pPr algn="l">
              <a:defRPr sz="2400" b="0"/>
            </a:lvl1pPr>
          </a:lstStyle>
          <a:p>
            <a:r>
              <a:rPr lang="sv-SE" smtClean="0"/>
              <a:t>Klicka här för att ändra format</a:t>
            </a:r>
            <a:endParaRPr lang="sv-SE"/>
          </a:p>
        </p:txBody>
      </p:sp>
      <p:sp>
        <p:nvSpPr>
          <p:cNvPr id="3" name="Platshållare för innehåll 2"/>
          <p:cNvSpPr>
            <a:spLocks noGrp="1"/>
          </p:cNvSpPr>
          <p:nvPr>
            <p:ph idx="1"/>
          </p:nvPr>
        </p:nvSpPr>
        <p:spPr>
          <a:xfrm>
            <a:off x="3575050" y="1340768"/>
            <a:ext cx="5111750" cy="4785395"/>
          </a:xfrm>
        </p:spPr>
        <p:txBody>
          <a:bodyPr/>
          <a:lstStyle>
            <a:lvl1pPr>
              <a:defRPr sz="1800"/>
            </a:lvl1pPr>
            <a:lvl2pPr>
              <a:defRPr sz="1600"/>
            </a:lvl2pPr>
            <a:lvl3pPr>
              <a:defRPr sz="1600"/>
            </a:lvl3pPr>
            <a:lvl4pPr marL="882000">
              <a:defRPr sz="1600"/>
            </a:lvl4pPr>
            <a:lvl5pPr marL="1339200">
              <a:defRPr sz="1600"/>
            </a:lvl5pPr>
            <a:lvl6pPr>
              <a:defRPr sz="1600"/>
            </a:lvl6pPr>
            <a:lvl7pPr>
              <a:defRPr sz="2000"/>
            </a:lvl7pPr>
            <a:lvl8pPr>
              <a:defRPr sz="2000"/>
            </a:lvl8pPr>
            <a:lvl9pPr>
              <a:defRPr sz="2000"/>
            </a:lvl9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text 3"/>
          <p:cNvSpPr>
            <a:spLocks noGrp="1"/>
          </p:cNvSpPr>
          <p:nvPr>
            <p:ph type="body" sz="half" idx="2"/>
          </p:nvPr>
        </p:nvSpPr>
        <p:spPr>
          <a:xfrm>
            <a:off x="457200" y="2492896"/>
            <a:ext cx="3008313" cy="363326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E8EDC819-F106-4B5B-BDF0-B7AA68E18DED}" type="slidenum">
              <a:rPr lang="en-GB"/>
              <a:pPr/>
              <a:t>‹#›</a:t>
            </a:fld>
            <a:endParaRPr lang="en-GB"/>
          </a:p>
        </p:txBody>
      </p:sp>
      <p:sp>
        <p:nvSpPr>
          <p:cNvPr id="6"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96499277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400" b="0"/>
            </a:lvl1pPr>
          </a:lstStyle>
          <a:p>
            <a:r>
              <a:rPr lang="sv-SE" smtClean="0"/>
              <a:t>Klicka här för att ändra format</a:t>
            </a:r>
            <a:endParaRPr lang="sv-SE"/>
          </a:p>
        </p:txBody>
      </p:sp>
      <p:sp>
        <p:nvSpPr>
          <p:cNvPr id="3" name="Platshållare för bild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39E9BC2F-A5B2-4C0D-9AF0-B926B160B399}" type="slidenum">
              <a:rPr lang="en-GB"/>
              <a:pPr/>
              <a:t>‹#›</a:t>
            </a:fld>
            <a:endParaRPr lang="en-GB"/>
          </a:p>
        </p:txBody>
      </p:sp>
      <p:sp>
        <p:nvSpPr>
          <p:cNvPr id="6"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0903330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FDB9E165-41B4-4D60-9883-525A91E956A1}" type="slidenum">
              <a:rPr lang="en-GB"/>
              <a:pPr/>
              <a:t>‹#›</a:t>
            </a:fld>
            <a:endParaRPr lang="en-GB"/>
          </a:p>
        </p:txBody>
      </p:sp>
      <p:sp>
        <p:nvSpPr>
          <p:cNvPr id="5"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94226331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70663" y="1412776"/>
            <a:ext cx="2033587" cy="4680049"/>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69900" y="1412776"/>
            <a:ext cx="5948363" cy="4680049"/>
          </a:xfrm>
        </p:spPr>
        <p:txBody>
          <a:bodyPr vert="eaVert"/>
          <a:lstStyle>
            <a:lvl1pPr>
              <a:defRPr sz="1800"/>
            </a:lvl1pPr>
            <a:lvl2pPr>
              <a:defRPr sz="1600"/>
            </a:lvl2pPr>
            <a:lvl3pPr>
              <a:defRPr sz="1600"/>
            </a:lvl3pPr>
            <a:lvl4pPr marL="882000">
              <a:defRPr sz="1600"/>
            </a:lvl4pPr>
            <a:lvl5pPr marL="1339200">
              <a:defRPr sz="1600"/>
            </a:lvl5pPr>
            <a:lvl6pPr>
              <a:defRPr sz="1600"/>
            </a:lvl6p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sv-SE" dirty="0"/>
          </a:p>
        </p:txBody>
      </p:sp>
      <p:sp>
        <p:nvSpPr>
          <p:cNvPr id="4" name="Platshållare för bildnummer 3"/>
          <p:cNvSpPr>
            <a:spLocks noGrp="1"/>
          </p:cNvSpPr>
          <p:nvPr>
            <p:ph type="sldNum" sz="quarter" idx="10"/>
          </p:nvPr>
        </p:nvSpPr>
        <p:spPr/>
        <p:txBody>
          <a:bodyPr/>
          <a:lstStyle>
            <a:lvl1pPr>
              <a:defRPr/>
            </a:lvl1pPr>
          </a:lstStyle>
          <a:p>
            <a:fld id="{68EDCA49-3FB5-4DEB-AB14-0CDA9AA61DE9}" type="slidenum">
              <a:rPr lang="en-GB"/>
              <a:pPr/>
              <a:t>‹#›</a:t>
            </a:fld>
            <a:endParaRPr lang="en-GB"/>
          </a:p>
        </p:txBody>
      </p:sp>
      <p:sp>
        <p:nvSpPr>
          <p:cNvPr id="5"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150836108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4"/>
            <a:ext cx="8229600" cy="1012974"/>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marL="986400">
              <a:defRPr sz="1600"/>
            </a:lvl4pPr>
            <a:lvl5pPr marL="1393200">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nummer 6"/>
          <p:cNvSpPr>
            <a:spLocks noGrp="1"/>
          </p:cNvSpPr>
          <p:nvPr>
            <p:ph type="sldNum" sz="quarter" idx="10"/>
          </p:nvPr>
        </p:nvSpPr>
        <p:spPr/>
        <p:txBody>
          <a:bodyPr/>
          <a:lstStyle>
            <a:lvl1pPr>
              <a:defRPr/>
            </a:lvl1pPr>
          </a:lstStyle>
          <a:p>
            <a:fld id="{1492B69D-B922-424A-890F-02BED56A7530}" type="slidenum">
              <a:rPr lang="en-GB"/>
              <a:pPr/>
              <a:t>‹#›</a:t>
            </a:fld>
            <a:endParaRPr lang="en-GB"/>
          </a:p>
        </p:txBody>
      </p:sp>
      <p:sp>
        <p:nvSpPr>
          <p:cNvPr id="8" name="Footer Placeholder 4"/>
          <p:cNvSpPr>
            <a:spLocks noGrp="1"/>
          </p:cNvSpPr>
          <p:nvPr>
            <p:ph type="ftr" sz="quarter" idx="11"/>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9363383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bildnummer 2"/>
          <p:cNvSpPr>
            <a:spLocks noGrp="1"/>
          </p:cNvSpPr>
          <p:nvPr>
            <p:ph type="sldNum" sz="quarter" idx="10"/>
          </p:nvPr>
        </p:nvSpPr>
        <p:spPr/>
        <p:txBody>
          <a:bodyPr/>
          <a:lstStyle>
            <a:lvl1pPr>
              <a:defRPr/>
            </a:lvl1pPr>
          </a:lstStyle>
          <a:p>
            <a:fld id="{7AA03EB7-8766-47A6-B120-84B320E9BFA1}" type="slidenum">
              <a:rPr lang="en-GB"/>
              <a:pPr/>
              <a:t>‹#›</a:t>
            </a:fld>
            <a:endParaRPr lang="en-GB"/>
          </a:p>
        </p:txBody>
      </p:sp>
      <p:sp>
        <p:nvSpPr>
          <p:cNvPr id="4"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48290302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2557B63B-AAFF-43EB-9186-25F0465AE054}" type="slidenum">
              <a:rPr lang="en-GB"/>
              <a:pPr/>
              <a:t>‹#›</a:t>
            </a:fld>
            <a:endParaRPr lang="en-GB"/>
          </a:p>
        </p:txBody>
      </p:sp>
      <p:sp>
        <p:nvSpPr>
          <p:cNvPr id="3"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3584437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3008313" cy="1162050"/>
          </a:xfrm>
        </p:spPr>
        <p:txBody>
          <a:bodyPr anchor="b"/>
          <a:lstStyle>
            <a:lvl1pPr algn="l">
              <a:defRPr sz="2400" b="0"/>
            </a:lvl1pPr>
          </a:lstStyle>
          <a:p>
            <a:r>
              <a:rPr lang="sv-SE" smtClean="0"/>
              <a:t>Klicka här för att ändra format</a:t>
            </a:r>
            <a:endParaRPr lang="sv-SE"/>
          </a:p>
        </p:txBody>
      </p:sp>
      <p:sp>
        <p:nvSpPr>
          <p:cNvPr id="3" name="Platshållare för innehåll 2"/>
          <p:cNvSpPr>
            <a:spLocks noGrp="1"/>
          </p:cNvSpPr>
          <p:nvPr>
            <p:ph idx="1"/>
          </p:nvPr>
        </p:nvSpPr>
        <p:spPr>
          <a:xfrm>
            <a:off x="3575050" y="404664"/>
            <a:ext cx="5111750" cy="5721499"/>
          </a:xfrm>
        </p:spPr>
        <p:txBody>
          <a:bodyPr/>
          <a:lstStyle>
            <a:lvl1pPr>
              <a:defRPr sz="1800"/>
            </a:lvl1pPr>
            <a:lvl2pPr>
              <a:defRPr sz="1600"/>
            </a:lvl2pPr>
            <a:lvl3pPr>
              <a:defRPr sz="1600"/>
            </a:lvl3pPr>
            <a:lvl4pPr marL="986400">
              <a:defRPr sz="1600"/>
            </a:lvl4pPr>
            <a:lvl5pPr marL="1393200">
              <a:defRPr sz="1600"/>
            </a:lvl5pPr>
            <a:lvl6pPr>
              <a:defRPr sz="16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556792"/>
            <a:ext cx="3008313" cy="456937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03D4D937-33AF-40FD-A900-F225AF5FD775}"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80076211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400" b="0"/>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725958"/>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D3CE0888-B9B7-4C7F-919F-F07CE0276221}" type="slidenum">
              <a:rPr lang="en-GB"/>
              <a:pPr/>
              <a:t>‹#›</a:t>
            </a:fld>
            <a:endParaRPr lang="en-GB"/>
          </a:p>
        </p:txBody>
      </p:sp>
      <p:sp>
        <p:nvSpPr>
          <p:cNvPr id="6" name="Footer Placeholder 4"/>
          <p:cNvSpPr>
            <a:spLocks noGrp="1"/>
          </p:cNvSpPr>
          <p:nvPr>
            <p:ph type="ftr" sz="quarter" idx="3"/>
          </p:nvPr>
        </p:nvSpPr>
        <p:spPr>
          <a:xfrm>
            <a:off x="467544" y="6165304"/>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2822462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8339" name="Rectangle 3"/>
          <p:cNvSpPr>
            <a:spLocks noGrp="1" noChangeArrowheads="1"/>
          </p:cNvSpPr>
          <p:nvPr>
            <p:ph type="body" idx="1"/>
          </p:nvPr>
        </p:nvSpPr>
        <p:spPr bwMode="auto">
          <a:xfrm>
            <a:off x="469900" y="1419225"/>
            <a:ext cx="8229600" cy="467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2"/>
            <a:r>
              <a:rPr lang="sv-SE" noProof="0" dirty="0" smtClean="0"/>
              <a:t>Second </a:t>
            </a:r>
            <a:r>
              <a:rPr lang="sv-SE" noProof="0" dirty="0" err="1" smtClean="0"/>
              <a:t>level</a:t>
            </a:r>
            <a:endParaRPr lang="sv-SE" noProof="0" dirty="0" smtClean="0"/>
          </a:p>
          <a:p>
            <a:pPr lvl="3"/>
            <a:r>
              <a:rPr lang="sv-SE" noProof="0" dirty="0" err="1" smtClean="0"/>
              <a:t>Third</a:t>
            </a:r>
            <a:r>
              <a:rPr lang="sv-SE" noProof="0" dirty="0" smtClean="0"/>
              <a:t> </a:t>
            </a:r>
            <a:r>
              <a:rPr lang="sv-SE" noProof="0" dirty="0" err="1" smtClean="0"/>
              <a:t>level</a:t>
            </a:r>
            <a:endParaRPr lang="sv-SE" noProof="0" dirty="0" smtClean="0"/>
          </a:p>
        </p:txBody>
      </p:sp>
      <p:sp>
        <p:nvSpPr>
          <p:cNvPr id="398340" name="Rectangle 4"/>
          <p:cNvSpPr>
            <a:spLocks noGrp="1" noChangeArrowheads="1"/>
          </p:cNvSpPr>
          <p:nvPr>
            <p:ph type="sldNum" sz="quarter" idx="4"/>
          </p:nvPr>
        </p:nvSpPr>
        <p:spPr bwMode="auto">
          <a:xfrm>
            <a:off x="4106862" y="6165850"/>
            <a:ext cx="936625" cy="350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fld id="{2C93243D-AF22-4AB8-8260-9B7A2CFFBDB2}" type="slidenum">
              <a:rPr lang="en-GB" smtClean="0"/>
              <a:pPr/>
              <a:t>‹#›</a:t>
            </a:fld>
            <a:endParaRPr lang="en-GB" dirty="0"/>
          </a:p>
        </p:txBody>
      </p:sp>
      <p:sp>
        <p:nvSpPr>
          <p:cNvPr id="398342" name="Rectangle 6"/>
          <p:cNvSpPr>
            <a:spLocks noGrp="1" noChangeArrowheads="1"/>
          </p:cNvSpPr>
          <p:nvPr>
            <p:ph type="title"/>
          </p:nvPr>
        </p:nvSpPr>
        <p:spPr bwMode="auto">
          <a:xfrm>
            <a:off x="471488" y="382588"/>
            <a:ext cx="82296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noProof="0" smtClean="0"/>
              <a:t>Klicka här för att ändra format</a:t>
            </a:r>
          </a:p>
        </p:txBody>
      </p:sp>
      <p:sp>
        <p:nvSpPr>
          <p:cNvPr id="7" name="Footer Placeholder 4"/>
          <p:cNvSpPr>
            <a:spLocks noGrp="1"/>
          </p:cNvSpPr>
          <p:nvPr>
            <p:ph type="ftr" sz="quarter" idx="3"/>
          </p:nvPr>
        </p:nvSpPr>
        <p:spPr>
          <a:xfrm>
            <a:off x="358775" y="6165850"/>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spTree>
    <p:extLst>
      <p:ext uri="{BB962C8B-B14F-4D97-AF65-F5344CB8AC3E}">
        <p14:creationId xmlns:p14="http://schemas.microsoft.com/office/powerpoint/2010/main" xmlns="" val="36432019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Arial" charset="0"/>
        </a:defRPr>
      </a:lvl2pPr>
      <a:lvl3pPr algn="l" rtl="0" eaLnBrk="1" fontAlgn="base" hangingPunct="1">
        <a:spcBef>
          <a:spcPct val="0"/>
        </a:spcBef>
        <a:spcAft>
          <a:spcPct val="0"/>
        </a:spcAft>
        <a:defRPr sz="2400">
          <a:solidFill>
            <a:schemeClr val="tx1"/>
          </a:solidFill>
          <a:latin typeface="Arial" charset="0"/>
        </a:defRPr>
      </a:lvl3pPr>
      <a:lvl4pPr algn="l" rtl="0" eaLnBrk="1" fontAlgn="base" hangingPunct="1">
        <a:spcBef>
          <a:spcPct val="0"/>
        </a:spcBef>
        <a:spcAft>
          <a:spcPct val="0"/>
        </a:spcAft>
        <a:defRPr sz="2400">
          <a:solidFill>
            <a:schemeClr val="tx1"/>
          </a:solidFill>
          <a:latin typeface="Arial" charset="0"/>
        </a:defRPr>
      </a:lvl4pPr>
      <a:lvl5pPr algn="l" rtl="0" eaLnBrk="1" fontAlgn="base" hangingPunct="1">
        <a:spcBef>
          <a:spcPct val="0"/>
        </a:spcBef>
        <a:spcAft>
          <a:spcPct val="0"/>
        </a:spcAft>
        <a:defRPr sz="2400">
          <a:solidFill>
            <a:schemeClr val="tx1"/>
          </a:solidFill>
          <a:latin typeface="Arial" charset="0"/>
        </a:defRPr>
      </a:lvl5pPr>
      <a:lvl6pPr marL="457200" algn="l" rtl="0" eaLnBrk="1" fontAlgn="base" hangingPunct="1">
        <a:spcBef>
          <a:spcPct val="0"/>
        </a:spcBef>
        <a:spcAft>
          <a:spcPct val="0"/>
        </a:spcAft>
        <a:defRPr sz="2400">
          <a:solidFill>
            <a:schemeClr val="tx1"/>
          </a:solidFill>
          <a:latin typeface="Arial" charset="0"/>
        </a:defRPr>
      </a:lvl6pPr>
      <a:lvl7pPr marL="914400" algn="l" rtl="0" eaLnBrk="1" fontAlgn="base" hangingPunct="1">
        <a:spcBef>
          <a:spcPct val="0"/>
        </a:spcBef>
        <a:spcAft>
          <a:spcPct val="0"/>
        </a:spcAft>
        <a:defRPr sz="2400">
          <a:solidFill>
            <a:schemeClr val="tx1"/>
          </a:solidFill>
          <a:latin typeface="Arial" charset="0"/>
        </a:defRPr>
      </a:lvl7pPr>
      <a:lvl8pPr marL="1371600" algn="l" rtl="0" eaLnBrk="1" fontAlgn="base" hangingPunct="1">
        <a:spcBef>
          <a:spcPct val="0"/>
        </a:spcBef>
        <a:spcAft>
          <a:spcPct val="0"/>
        </a:spcAft>
        <a:defRPr sz="2400">
          <a:solidFill>
            <a:schemeClr val="tx1"/>
          </a:solidFill>
          <a:latin typeface="Arial" charset="0"/>
        </a:defRPr>
      </a:lvl8pPr>
      <a:lvl9pPr marL="1828800" algn="l" rtl="0" eaLnBrk="1" fontAlgn="base" hangingPunct="1">
        <a:spcBef>
          <a:spcPct val="0"/>
        </a:spcBef>
        <a:spcAft>
          <a:spcPct val="0"/>
        </a:spcAft>
        <a:defRPr sz="2400">
          <a:solidFill>
            <a:schemeClr val="tx1"/>
          </a:solidFill>
          <a:latin typeface="Arial" charset="0"/>
        </a:defRPr>
      </a:lvl9pPr>
    </p:titleStyle>
    <p:bodyStyle>
      <a:lvl1pPr marL="285750" indent="-285750" algn="l" rtl="0" eaLnBrk="1" fontAlgn="base" hangingPunct="1">
        <a:lnSpc>
          <a:spcPct val="105000"/>
        </a:lnSpc>
        <a:spcBef>
          <a:spcPct val="25000"/>
        </a:spcBef>
        <a:spcAft>
          <a:spcPct val="0"/>
        </a:spcAft>
        <a:buClr>
          <a:schemeClr val="tx2"/>
        </a:buClr>
        <a:buFont typeface="Wingdings" pitchFamily="2" charset="2"/>
        <a:buChar char="§"/>
        <a:defRPr>
          <a:solidFill>
            <a:schemeClr val="tx1"/>
          </a:solidFill>
          <a:latin typeface="+mn-lt"/>
          <a:ea typeface="+mn-ea"/>
          <a:cs typeface="+mn-cs"/>
        </a:defRPr>
      </a:lvl1pPr>
      <a:lvl2pPr marL="0" indent="-265113" algn="l" rtl="0" eaLnBrk="1" fontAlgn="base" hangingPunct="1">
        <a:lnSpc>
          <a:spcPct val="105000"/>
        </a:lnSpc>
        <a:spcBef>
          <a:spcPct val="25000"/>
        </a:spcBef>
        <a:spcAft>
          <a:spcPct val="0"/>
        </a:spcAft>
        <a:buClr>
          <a:schemeClr val="tx2"/>
        </a:buClr>
        <a:buFont typeface="Wingdings" pitchFamily="2" charset="2"/>
        <a:buChar char="§"/>
        <a:defRPr sz="1600">
          <a:solidFill>
            <a:schemeClr val="tx1"/>
          </a:solidFill>
          <a:latin typeface="+mn-lt"/>
        </a:defRPr>
      </a:lvl2pPr>
      <a:lvl3pPr marL="630000" indent="-261938" algn="l" rtl="0" eaLnBrk="1" fontAlgn="base" hangingPunct="1">
        <a:lnSpc>
          <a:spcPct val="105000"/>
        </a:lnSpc>
        <a:spcBef>
          <a:spcPct val="25000"/>
        </a:spcBef>
        <a:spcAft>
          <a:spcPct val="0"/>
        </a:spcAft>
        <a:buClr>
          <a:schemeClr val="tx2"/>
        </a:buClr>
        <a:buFont typeface="Wingdings" pitchFamily="2" charset="2"/>
        <a:buChar char="§"/>
        <a:defRPr sz="1600">
          <a:solidFill>
            <a:schemeClr val="tx1"/>
          </a:solidFill>
          <a:latin typeface="+mn-lt"/>
        </a:defRPr>
      </a:lvl3pPr>
      <a:lvl4pPr marL="1080000" indent="-228600" algn="l" rtl="0" eaLnBrk="1" fontAlgn="base" hangingPunct="1">
        <a:spcBef>
          <a:spcPct val="20000"/>
        </a:spcBef>
        <a:spcAft>
          <a:spcPct val="0"/>
        </a:spcAft>
        <a:buClr>
          <a:schemeClr val="tx2"/>
        </a:buClr>
        <a:buFont typeface="Wingdings" pitchFamily="2" charset="2"/>
        <a:buChar char="§"/>
        <a:defRPr sz="1600">
          <a:solidFill>
            <a:schemeClr val="tx1"/>
          </a:solidFill>
          <a:latin typeface="+mn-lt"/>
        </a:defRPr>
      </a:lvl4pPr>
      <a:lvl5pPr marL="2114550" indent="-228600" algn="l" rtl="0" eaLnBrk="1" fontAlgn="base" hangingPunct="1">
        <a:spcBef>
          <a:spcPct val="20000"/>
        </a:spcBef>
        <a:spcAft>
          <a:spcPct val="0"/>
        </a:spcAft>
        <a:buChar char="»"/>
        <a:defRPr sz="2000">
          <a:solidFill>
            <a:schemeClr val="tx1"/>
          </a:solidFill>
          <a:latin typeface="+mn-lt"/>
        </a:defRPr>
      </a:lvl5pPr>
      <a:lvl6pPr marL="2571750" indent="-228600" algn="l" rtl="0" eaLnBrk="1" fontAlgn="base" hangingPunct="1">
        <a:spcBef>
          <a:spcPct val="20000"/>
        </a:spcBef>
        <a:spcAft>
          <a:spcPct val="0"/>
        </a:spcAft>
        <a:buChar char="»"/>
        <a:defRPr sz="2000">
          <a:solidFill>
            <a:schemeClr val="tx1"/>
          </a:solidFill>
          <a:latin typeface="+mn-lt"/>
        </a:defRPr>
      </a:lvl6pPr>
      <a:lvl7pPr marL="3028950" indent="-228600" algn="l" rtl="0" eaLnBrk="1" fontAlgn="base" hangingPunct="1">
        <a:spcBef>
          <a:spcPct val="20000"/>
        </a:spcBef>
        <a:spcAft>
          <a:spcPct val="0"/>
        </a:spcAft>
        <a:buChar char="»"/>
        <a:defRPr sz="2000">
          <a:solidFill>
            <a:schemeClr val="tx1"/>
          </a:solidFill>
          <a:latin typeface="+mn-lt"/>
        </a:defRPr>
      </a:lvl7pPr>
      <a:lvl8pPr marL="3486150" indent="-228600" algn="l" rtl="0" eaLnBrk="1" fontAlgn="base" hangingPunct="1">
        <a:spcBef>
          <a:spcPct val="20000"/>
        </a:spcBef>
        <a:spcAft>
          <a:spcPct val="0"/>
        </a:spcAft>
        <a:buChar char="»"/>
        <a:defRPr sz="2000">
          <a:solidFill>
            <a:schemeClr val="tx1"/>
          </a:solidFill>
          <a:latin typeface="+mn-lt"/>
        </a:defRPr>
      </a:lvl8pPr>
      <a:lvl9pPr marL="394335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8338" name="Freeform 2"/>
          <p:cNvSpPr>
            <a:spLocks/>
          </p:cNvSpPr>
          <p:nvPr/>
        </p:nvSpPr>
        <p:spPr bwMode="auto">
          <a:xfrm>
            <a:off x="358775" y="355600"/>
            <a:ext cx="8432800" cy="6148388"/>
          </a:xfrm>
          <a:custGeom>
            <a:avLst/>
            <a:gdLst>
              <a:gd name="T0" fmla="*/ 4376 w 5312"/>
              <a:gd name="T1" fmla="*/ 3871 h 3873"/>
              <a:gd name="T2" fmla="*/ 5104 w 5312"/>
              <a:gd name="T3" fmla="*/ 3872 h 3873"/>
              <a:gd name="T4" fmla="*/ 5143 w 5312"/>
              <a:gd name="T5" fmla="*/ 3873 h 3873"/>
              <a:gd name="T6" fmla="*/ 5176 w 5312"/>
              <a:gd name="T7" fmla="*/ 3828 h 3873"/>
              <a:gd name="T8" fmla="*/ 5176 w 5312"/>
              <a:gd name="T9" fmla="*/ 3648 h 3873"/>
              <a:gd name="T10" fmla="*/ 5312 w 5312"/>
              <a:gd name="T11" fmla="*/ 3648 h 3873"/>
              <a:gd name="T12" fmla="*/ 5312 w 5312"/>
              <a:gd name="T13" fmla="*/ 0 h 3873"/>
              <a:gd name="T14" fmla="*/ 0 w 5312"/>
              <a:gd name="T15" fmla="*/ 0 h 3873"/>
              <a:gd name="T16" fmla="*/ 0 w 5312"/>
              <a:gd name="T17" fmla="*/ 3632 h 3873"/>
              <a:gd name="T18" fmla="*/ 4376 w 5312"/>
              <a:gd name="T19" fmla="*/ 3636 h 3873"/>
              <a:gd name="T20" fmla="*/ 4376 w 5312"/>
              <a:gd name="T21" fmla="*/ 3871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2" h="3873">
                <a:moveTo>
                  <a:pt x="4376" y="3871"/>
                </a:moveTo>
                <a:lnTo>
                  <a:pt x="5104" y="3872"/>
                </a:lnTo>
                <a:lnTo>
                  <a:pt x="5143" y="3873"/>
                </a:lnTo>
                <a:cubicBezTo>
                  <a:pt x="5175" y="3871"/>
                  <a:pt x="5176" y="3853"/>
                  <a:pt x="5176" y="3828"/>
                </a:cubicBezTo>
                <a:lnTo>
                  <a:pt x="5176" y="3648"/>
                </a:lnTo>
                <a:lnTo>
                  <a:pt x="5312" y="3648"/>
                </a:lnTo>
                <a:lnTo>
                  <a:pt x="5312" y="0"/>
                </a:lnTo>
                <a:lnTo>
                  <a:pt x="0" y="0"/>
                </a:lnTo>
                <a:lnTo>
                  <a:pt x="0" y="3632"/>
                </a:lnTo>
                <a:lnTo>
                  <a:pt x="4376" y="3636"/>
                </a:lnTo>
                <a:lnTo>
                  <a:pt x="4376" y="3871"/>
                </a:lnTo>
                <a:close/>
              </a:path>
            </a:pathLst>
          </a:custGeom>
          <a:solidFill>
            <a:schemeClr val="bg1"/>
          </a:solidFill>
          <a:ln w="9525">
            <a:solidFill>
              <a:schemeClr val="accent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398339" name="Rectangle 3"/>
          <p:cNvSpPr>
            <a:spLocks noGrp="1" noChangeArrowheads="1"/>
          </p:cNvSpPr>
          <p:nvPr>
            <p:ph type="body" idx="1"/>
          </p:nvPr>
        </p:nvSpPr>
        <p:spPr bwMode="auto">
          <a:xfrm>
            <a:off x="469900" y="1419225"/>
            <a:ext cx="8229600" cy="467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2"/>
            <a:r>
              <a:rPr lang="sv-SE" noProof="0" dirty="0" smtClean="0"/>
              <a:t>Second </a:t>
            </a:r>
            <a:r>
              <a:rPr lang="sv-SE" noProof="0" dirty="0" err="1" smtClean="0"/>
              <a:t>level</a:t>
            </a:r>
            <a:endParaRPr lang="sv-SE" noProof="0" dirty="0" smtClean="0"/>
          </a:p>
          <a:p>
            <a:pPr lvl="3"/>
            <a:r>
              <a:rPr lang="sv-SE" noProof="0" dirty="0" err="1" smtClean="0"/>
              <a:t>Third</a:t>
            </a:r>
            <a:r>
              <a:rPr lang="sv-SE" noProof="0" dirty="0" smtClean="0"/>
              <a:t> </a:t>
            </a:r>
            <a:r>
              <a:rPr lang="sv-SE" noProof="0" dirty="0" err="1" smtClean="0"/>
              <a:t>level</a:t>
            </a:r>
            <a:endParaRPr lang="sv-SE" noProof="0" dirty="0" smtClean="0"/>
          </a:p>
        </p:txBody>
      </p:sp>
      <p:sp>
        <p:nvSpPr>
          <p:cNvPr id="398340" name="Rectangle 4"/>
          <p:cNvSpPr>
            <a:spLocks noGrp="1" noChangeArrowheads="1"/>
          </p:cNvSpPr>
          <p:nvPr>
            <p:ph type="sldNum" sz="quarter" idx="4"/>
          </p:nvPr>
        </p:nvSpPr>
        <p:spPr bwMode="auto">
          <a:xfrm>
            <a:off x="4106862" y="6165850"/>
            <a:ext cx="936625" cy="350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fld id="{2C93243D-AF22-4AB8-8260-9B7A2CFFBDB2}" type="slidenum">
              <a:rPr lang="en-GB" smtClean="0"/>
              <a:pPr/>
              <a:t>‹#›</a:t>
            </a:fld>
            <a:endParaRPr lang="en-GB" dirty="0"/>
          </a:p>
        </p:txBody>
      </p:sp>
      <p:sp>
        <p:nvSpPr>
          <p:cNvPr id="398342" name="Rectangle 6"/>
          <p:cNvSpPr>
            <a:spLocks noGrp="1" noChangeArrowheads="1"/>
          </p:cNvSpPr>
          <p:nvPr>
            <p:ph type="title"/>
          </p:nvPr>
        </p:nvSpPr>
        <p:spPr bwMode="auto">
          <a:xfrm>
            <a:off x="471488" y="382588"/>
            <a:ext cx="82296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p>
        </p:txBody>
      </p:sp>
      <p:sp>
        <p:nvSpPr>
          <p:cNvPr id="7" name="Footer Placeholder 4"/>
          <p:cNvSpPr>
            <a:spLocks noGrp="1"/>
          </p:cNvSpPr>
          <p:nvPr>
            <p:ph type="ftr" sz="quarter" idx="3"/>
          </p:nvPr>
        </p:nvSpPr>
        <p:spPr>
          <a:xfrm>
            <a:off x="358775" y="6165850"/>
            <a:ext cx="2895600" cy="365125"/>
          </a:xfrm>
          <a:prstGeom prst="rect">
            <a:avLst/>
          </a:prstGeom>
        </p:spPr>
        <p:txBody>
          <a:bodyPr/>
          <a:lstStyle>
            <a:lvl1pPr eaLnBrk="1" latinLnBrk="0" hangingPunct="1">
              <a:defRPr kumimoji="0" lang="sv-SE" sz="1200">
                <a:solidFill>
                  <a:schemeClr val="bg2"/>
                </a:solidFill>
              </a:defRPr>
            </a:lvl1pPr>
          </a:lstStyle>
          <a:p>
            <a:endParaRPr lang="sv-SE" dirty="0"/>
          </a:p>
        </p:txBody>
      </p:sp>
      <p:pic>
        <p:nvPicPr>
          <p:cNvPr id="3" name="WSPLogo"/>
          <p:cNvPicPr>
            <a:picLocks/>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488240" y="6165850"/>
            <a:ext cx="873125" cy="27463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285750" indent="-285750" algn="l" rtl="0" fontAlgn="base">
        <a:lnSpc>
          <a:spcPct val="105000"/>
        </a:lnSpc>
        <a:spcBef>
          <a:spcPct val="25000"/>
        </a:spcBef>
        <a:spcAft>
          <a:spcPct val="0"/>
        </a:spcAft>
        <a:buClr>
          <a:schemeClr val="tx2"/>
        </a:buClr>
        <a:buFont typeface="Wingdings" pitchFamily="2" charset="2"/>
        <a:buChar char="§"/>
        <a:defRPr>
          <a:solidFill>
            <a:schemeClr val="tx1"/>
          </a:solidFill>
          <a:latin typeface="+mn-lt"/>
          <a:ea typeface="+mn-ea"/>
          <a:cs typeface="+mn-cs"/>
        </a:defRPr>
      </a:lvl1pPr>
      <a:lvl2pPr marL="0" indent="-265113"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defRPr>
      </a:lvl2pPr>
      <a:lvl3pPr marL="630000" indent="-261938"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defRPr>
      </a:lvl3pPr>
      <a:lvl4pPr marL="1080000" indent="-228600" algn="l" rtl="0" fontAlgn="base">
        <a:spcBef>
          <a:spcPct val="20000"/>
        </a:spcBef>
        <a:spcAft>
          <a:spcPct val="0"/>
        </a:spcAft>
        <a:buClr>
          <a:schemeClr val="tx2"/>
        </a:buClr>
        <a:buFont typeface="Wingdings" pitchFamily="2" charset="2"/>
        <a:buChar char="§"/>
        <a:defRPr sz="1600">
          <a:solidFill>
            <a:schemeClr val="tx1"/>
          </a:solidFill>
          <a:latin typeface="+mn-lt"/>
        </a:defRPr>
      </a:lvl4pPr>
      <a:lvl5pPr marL="2114550" indent="-228600" algn="l" rtl="0" fontAlgn="base">
        <a:spcBef>
          <a:spcPct val="20000"/>
        </a:spcBef>
        <a:spcAft>
          <a:spcPct val="0"/>
        </a:spcAft>
        <a:buChar char="»"/>
        <a:defRPr sz="2000">
          <a:solidFill>
            <a:schemeClr val="tx1"/>
          </a:solidFill>
          <a:latin typeface="+mn-lt"/>
        </a:defRPr>
      </a:lvl5pPr>
      <a:lvl6pPr marL="2571750" indent="-228600" algn="l" rtl="0" fontAlgn="base">
        <a:spcBef>
          <a:spcPct val="20000"/>
        </a:spcBef>
        <a:spcAft>
          <a:spcPct val="0"/>
        </a:spcAft>
        <a:buChar char="»"/>
        <a:defRPr sz="2000">
          <a:solidFill>
            <a:schemeClr val="tx1"/>
          </a:solidFill>
          <a:latin typeface="+mn-lt"/>
        </a:defRPr>
      </a:lvl6pPr>
      <a:lvl7pPr marL="3028950" indent="-228600" algn="l" rtl="0" fontAlgn="base">
        <a:spcBef>
          <a:spcPct val="20000"/>
        </a:spcBef>
        <a:spcAft>
          <a:spcPct val="0"/>
        </a:spcAft>
        <a:buChar char="»"/>
        <a:defRPr sz="2000">
          <a:solidFill>
            <a:schemeClr val="tx1"/>
          </a:solidFill>
          <a:latin typeface="+mn-lt"/>
        </a:defRPr>
      </a:lvl7pPr>
      <a:lvl8pPr marL="3486150" indent="-228600" algn="l" rtl="0" fontAlgn="base">
        <a:spcBef>
          <a:spcPct val="20000"/>
        </a:spcBef>
        <a:spcAft>
          <a:spcPct val="0"/>
        </a:spcAft>
        <a:buChar char="»"/>
        <a:defRPr sz="2000">
          <a:solidFill>
            <a:schemeClr val="tx1"/>
          </a:solidFill>
          <a:latin typeface="+mn-lt"/>
        </a:defRPr>
      </a:lvl8pPr>
      <a:lvl9pPr marL="394335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4242" name="Freeform 2"/>
          <p:cNvSpPr>
            <a:spLocks/>
          </p:cNvSpPr>
          <p:nvPr/>
        </p:nvSpPr>
        <p:spPr bwMode="auto">
          <a:xfrm>
            <a:off x="0" y="6286500"/>
            <a:ext cx="9139238" cy="371475"/>
          </a:xfrm>
          <a:custGeom>
            <a:avLst/>
            <a:gdLst>
              <a:gd name="T0" fmla="*/ 0 w 5757"/>
              <a:gd name="T1" fmla="*/ 0 h 234"/>
              <a:gd name="T2" fmla="*/ 4604 w 5757"/>
              <a:gd name="T3" fmla="*/ 0 h 234"/>
              <a:gd name="T4" fmla="*/ 4604 w 5757"/>
              <a:gd name="T5" fmla="*/ 234 h 234"/>
              <a:gd name="T6" fmla="*/ 5193 w 5757"/>
              <a:gd name="T7" fmla="*/ 234 h 234"/>
              <a:gd name="T8" fmla="*/ 5364 w 5757"/>
              <a:gd name="T9" fmla="*/ 234 h 234"/>
              <a:gd name="T10" fmla="*/ 5400 w 5757"/>
              <a:gd name="T11" fmla="*/ 190 h 234"/>
              <a:gd name="T12" fmla="*/ 5400 w 5757"/>
              <a:gd name="T13" fmla="*/ 137 h 234"/>
              <a:gd name="T14" fmla="*/ 5400 w 5757"/>
              <a:gd name="T15" fmla="*/ 0 h 234"/>
              <a:gd name="T16" fmla="*/ 5757 w 575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7" h="234">
                <a:moveTo>
                  <a:pt x="0" y="0"/>
                </a:moveTo>
                <a:lnTo>
                  <a:pt x="4604" y="0"/>
                </a:lnTo>
                <a:lnTo>
                  <a:pt x="4604" y="234"/>
                </a:lnTo>
                <a:lnTo>
                  <a:pt x="5193" y="234"/>
                </a:lnTo>
                <a:lnTo>
                  <a:pt x="5364" y="234"/>
                </a:lnTo>
                <a:cubicBezTo>
                  <a:pt x="5396" y="232"/>
                  <a:pt x="5400" y="215"/>
                  <a:pt x="5400" y="190"/>
                </a:cubicBezTo>
                <a:lnTo>
                  <a:pt x="5400" y="137"/>
                </a:lnTo>
                <a:lnTo>
                  <a:pt x="5400" y="0"/>
                </a:lnTo>
                <a:lnTo>
                  <a:pt x="5757" y="0"/>
                </a:lnTo>
              </a:path>
            </a:pathLst>
          </a:custGeom>
          <a:noFill/>
          <a:ln w="9525">
            <a:solidFill>
              <a:schemeClr val="accent1"/>
            </a:solidFill>
            <a:round/>
            <a:headEnd/>
            <a:tailEnd/>
          </a:ln>
          <a:effectLst/>
          <a:extLst>
            <a:ext uri="{909E8E84-426E-40DD-AFC4-6F175D3DCCD1}">
              <a14:hiddenFill xmlns:a14="http://schemas.microsoft.com/office/drawing/2010/main" xmlns="">
                <a:solidFill>
                  <a:schemeClr val="accent1">
                    <a:alpha val="0"/>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394244" name="Rectangle 4"/>
          <p:cNvSpPr>
            <a:spLocks noGrp="1" noChangeArrowheads="1"/>
          </p:cNvSpPr>
          <p:nvPr>
            <p:ph type="title"/>
          </p:nvPr>
        </p:nvSpPr>
        <p:spPr bwMode="auto">
          <a:xfrm>
            <a:off x="469900" y="273050"/>
            <a:ext cx="813435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smtClean="0"/>
              <a:t>Click to edit Master title style</a:t>
            </a:r>
          </a:p>
        </p:txBody>
      </p:sp>
      <p:sp>
        <p:nvSpPr>
          <p:cNvPr id="394246" name="Rectangle 6"/>
          <p:cNvSpPr>
            <a:spLocks noGrp="1" noChangeArrowheads="1"/>
          </p:cNvSpPr>
          <p:nvPr>
            <p:ph type="sldNum" sz="quarter" idx="4"/>
          </p:nvPr>
        </p:nvSpPr>
        <p:spPr bwMode="auto">
          <a:xfrm>
            <a:off x="4115594" y="6397625"/>
            <a:ext cx="90805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fld id="{767BA631-2C33-43A4-A3CE-A5FF612F6B94}" type="slidenum">
              <a:rPr lang="en-GB" smtClean="0"/>
              <a:pPr/>
              <a:t>‹#›</a:t>
            </a:fld>
            <a:endParaRPr lang="en-GB"/>
          </a:p>
        </p:txBody>
      </p:sp>
      <p:sp>
        <p:nvSpPr>
          <p:cNvPr id="394259" name="Rectangle 19"/>
          <p:cNvSpPr>
            <a:spLocks noGrp="1" noChangeArrowheads="1"/>
          </p:cNvSpPr>
          <p:nvPr>
            <p:ph type="body" idx="1"/>
          </p:nvPr>
        </p:nvSpPr>
        <p:spPr bwMode="auto">
          <a:xfrm>
            <a:off x="469900" y="1419225"/>
            <a:ext cx="8229600" cy="467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2"/>
            <a:r>
              <a:rPr lang="sv-SE" noProof="0" dirty="0" smtClean="0"/>
              <a:t>Second </a:t>
            </a:r>
            <a:r>
              <a:rPr lang="sv-SE" noProof="0" dirty="0" err="1" smtClean="0"/>
              <a:t>level</a:t>
            </a:r>
            <a:endParaRPr lang="sv-SE" noProof="0" dirty="0" smtClean="0"/>
          </a:p>
          <a:p>
            <a:pPr lvl="3"/>
            <a:r>
              <a:rPr lang="sv-SE" noProof="0" dirty="0" err="1" smtClean="0"/>
              <a:t>Third</a:t>
            </a:r>
            <a:r>
              <a:rPr lang="sv-SE" noProof="0" dirty="0" smtClean="0"/>
              <a:t> </a:t>
            </a:r>
            <a:r>
              <a:rPr lang="sv-SE" noProof="0" dirty="0" err="1" smtClean="0"/>
              <a:t>level</a:t>
            </a:r>
            <a:endParaRPr lang="sv-SE" noProof="0" dirty="0" smtClean="0"/>
          </a:p>
        </p:txBody>
      </p:sp>
      <p:sp>
        <p:nvSpPr>
          <p:cNvPr id="7" name="Footer Placeholder 4"/>
          <p:cNvSpPr>
            <a:spLocks noGrp="1"/>
          </p:cNvSpPr>
          <p:nvPr>
            <p:ph type="ftr" sz="quarter" idx="3"/>
          </p:nvPr>
        </p:nvSpPr>
        <p:spPr>
          <a:xfrm>
            <a:off x="467544" y="6400800"/>
            <a:ext cx="2895600" cy="259200"/>
          </a:xfrm>
          <a:prstGeom prst="rect">
            <a:avLst/>
          </a:prstGeom>
        </p:spPr>
        <p:txBody>
          <a:bodyPr/>
          <a:lstStyle>
            <a:lvl1pPr eaLnBrk="1" latinLnBrk="0" hangingPunct="1">
              <a:defRPr kumimoji="0" lang="sv-SE" sz="1200">
                <a:solidFill>
                  <a:schemeClr val="bg2"/>
                </a:solidFill>
              </a:defRPr>
            </a:lvl1pPr>
          </a:lstStyle>
          <a:p>
            <a:endParaRPr lang="sv-SE" dirty="0"/>
          </a:p>
        </p:txBody>
      </p:sp>
      <p:pic>
        <p:nvPicPr>
          <p:cNvPr id="3" name="WSPLogo"/>
          <p:cNvPicPr>
            <a:picLocks/>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488240" y="6308725"/>
            <a:ext cx="873125" cy="27463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cs typeface="Arial" charset="0"/>
        </a:defRPr>
      </a:lvl2pPr>
      <a:lvl3pPr algn="l" rtl="0" fontAlgn="base">
        <a:spcBef>
          <a:spcPct val="0"/>
        </a:spcBef>
        <a:spcAft>
          <a:spcPct val="0"/>
        </a:spcAft>
        <a:defRPr sz="2400">
          <a:solidFill>
            <a:schemeClr val="tx1"/>
          </a:solidFill>
          <a:latin typeface="Arial" charset="0"/>
          <a:cs typeface="Arial" charset="0"/>
        </a:defRPr>
      </a:lvl3pPr>
      <a:lvl4pPr algn="l" rtl="0" fontAlgn="base">
        <a:spcBef>
          <a:spcPct val="0"/>
        </a:spcBef>
        <a:spcAft>
          <a:spcPct val="0"/>
        </a:spcAft>
        <a:defRPr sz="2400">
          <a:solidFill>
            <a:schemeClr val="tx1"/>
          </a:solidFill>
          <a:latin typeface="Arial" charset="0"/>
          <a:cs typeface="Arial" charset="0"/>
        </a:defRPr>
      </a:lvl4pPr>
      <a:lvl5pPr algn="l" rtl="0" fontAlgn="base">
        <a:spcBef>
          <a:spcPct val="0"/>
        </a:spcBef>
        <a:spcAft>
          <a:spcPct val="0"/>
        </a:spcAft>
        <a:defRPr sz="2400">
          <a:solidFill>
            <a:schemeClr val="tx1"/>
          </a:solidFill>
          <a:latin typeface="Arial" charset="0"/>
          <a:cs typeface="Arial" charset="0"/>
        </a:defRPr>
      </a:lvl5pPr>
      <a:lvl6pPr marL="457200" algn="l" rtl="0" fontAlgn="base">
        <a:spcBef>
          <a:spcPct val="0"/>
        </a:spcBef>
        <a:spcAft>
          <a:spcPct val="0"/>
        </a:spcAft>
        <a:defRPr sz="2400">
          <a:solidFill>
            <a:schemeClr val="tx1"/>
          </a:solidFill>
          <a:latin typeface="Arial" charset="0"/>
          <a:cs typeface="Arial" charset="0"/>
        </a:defRPr>
      </a:lvl6pPr>
      <a:lvl7pPr marL="914400" algn="l" rtl="0" fontAlgn="base">
        <a:spcBef>
          <a:spcPct val="0"/>
        </a:spcBef>
        <a:spcAft>
          <a:spcPct val="0"/>
        </a:spcAft>
        <a:defRPr sz="2400">
          <a:solidFill>
            <a:schemeClr val="tx1"/>
          </a:solidFill>
          <a:latin typeface="Arial" charset="0"/>
          <a:cs typeface="Arial" charset="0"/>
        </a:defRPr>
      </a:lvl7pPr>
      <a:lvl8pPr marL="1371600" algn="l" rtl="0" fontAlgn="base">
        <a:spcBef>
          <a:spcPct val="0"/>
        </a:spcBef>
        <a:spcAft>
          <a:spcPct val="0"/>
        </a:spcAft>
        <a:defRPr sz="2400">
          <a:solidFill>
            <a:schemeClr val="tx1"/>
          </a:solidFill>
          <a:latin typeface="Arial" charset="0"/>
          <a:cs typeface="Arial" charset="0"/>
        </a:defRPr>
      </a:lvl8pPr>
      <a:lvl9pPr marL="1828800" algn="l" rtl="0" fontAlgn="base">
        <a:spcBef>
          <a:spcPct val="0"/>
        </a:spcBef>
        <a:spcAft>
          <a:spcPct val="0"/>
        </a:spcAft>
        <a:defRPr sz="2400">
          <a:solidFill>
            <a:schemeClr val="tx1"/>
          </a:solidFill>
          <a:latin typeface="Arial" charset="0"/>
          <a:cs typeface="Arial" charset="0"/>
        </a:defRPr>
      </a:lvl9pPr>
    </p:titleStyle>
    <p:bodyStyle>
      <a:lvl1pPr marL="285750" indent="-285750" algn="l" rtl="0" fontAlgn="base">
        <a:lnSpc>
          <a:spcPct val="105000"/>
        </a:lnSpc>
        <a:spcBef>
          <a:spcPct val="25000"/>
        </a:spcBef>
        <a:spcAft>
          <a:spcPct val="0"/>
        </a:spcAft>
        <a:buClr>
          <a:schemeClr val="tx2"/>
        </a:buClr>
        <a:buFont typeface="Wingdings" pitchFamily="2" charset="2"/>
        <a:buChar char="§"/>
        <a:defRPr>
          <a:solidFill>
            <a:schemeClr val="tx1"/>
          </a:solidFill>
          <a:latin typeface="+mn-lt"/>
          <a:ea typeface="+mn-ea"/>
          <a:cs typeface="+mn-cs"/>
        </a:defRPr>
      </a:lvl1pPr>
      <a:lvl2pPr marL="0" indent="-265113"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cs typeface="+mn-cs"/>
        </a:defRPr>
      </a:lvl2pPr>
      <a:lvl3pPr marL="630000" indent="-271463"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cs typeface="+mn-cs"/>
        </a:defRPr>
      </a:lvl3pPr>
      <a:lvl4pPr marL="1080000" indent="-228600" algn="l" rtl="0" fontAlgn="base">
        <a:spcBef>
          <a:spcPct val="20000"/>
        </a:spcBef>
        <a:spcAft>
          <a:spcPct val="0"/>
        </a:spcAft>
        <a:buClr>
          <a:schemeClr val="tx2"/>
        </a:buClr>
        <a:buFont typeface="Wingdings" pitchFamily="2" charset="2"/>
        <a:buChar char="§"/>
        <a:defRPr sz="16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6290" name="Freeform 2"/>
          <p:cNvSpPr>
            <a:spLocks/>
          </p:cNvSpPr>
          <p:nvPr/>
        </p:nvSpPr>
        <p:spPr bwMode="auto">
          <a:xfrm>
            <a:off x="0" y="955675"/>
            <a:ext cx="9139238" cy="371475"/>
          </a:xfrm>
          <a:custGeom>
            <a:avLst/>
            <a:gdLst>
              <a:gd name="T0" fmla="*/ 0 w 5757"/>
              <a:gd name="T1" fmla="*/ 0 h 234"/>
              <a:gd name="T2" fmla="*/ 4604 w 5757"/>
              <a:gd name="T3" fmla="*/ 0 h 234"/>
              <a:gd name="T4" fmla="*/ 4604 w 5757"/>
              <a:gd name="T5" fmla="*/ 234 h 234"/>
              <a:gd name="T6" fmla="*/ 5193 w 5757"/>
              <a:gd name="T7" fmla="*/ 234 h 234"/>
              <a:gd name="T8" fmla="*/ 5364 w 5757"/>
              <a:gd name="T9" fmla="*/ 234 h 234"/>
              <a:gd name="T10" fmla="*/ 5400 w 5757"/>
              <a:gd name="T11" fmla="*/ 190 h 234"/>
              <a:gd name="T12" fmla="*/ 5400 w 5757"/>
              <a:gd name="T13" fmla="*/ 137 h 234"/>
              <a:gd name="T14" fmla="*/ 5400 w 5757"/>
              <a:gd name="T15" fmla="*/ 0 h 234"/>
              <a:gd name="T16" fmla="*/ 5757 w 5757"/>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7" h="234">
                <a:moveTo>
                  <a:pt x="0" y="0"/>
                </a:moveTo>
                <a:lnTo>
                  <a:pt x="4604" y="0"/>
                </a:lnTo>
                <a:lnTo>
                  <a:pt x="4604" y="234"/>
                </a:lnTo>
                <a:lnTo>
                  <a:pt x="5193" y="234"/>
                </a:lnTo>
                <a:lnTo>
                  <a:pt x="5364" y="234"/>
                </a:lnTo>
                <a:cubicBezTo>
                  <a:pt x="5396" y="232"/>
                  <a:pt x="5400" y="215"/>
                  <a:pt x="5400" y="190"/>
                </a:cubicBezTo>
                <a:lnTo>
                  <a:pt x="5400" y="137"/>
                </a:lnTo>
                <a:lnTo>
                  <a:pt x="5400" y="0"/>
                </a:lnTo>
                <a:lnTo>
                  <a:pt x="5757" y="0"/>
                </a:lnTo>
              </a:path>
            </a:pathLst>
          </a:custGeom>
          <a:noFill/>
          <a:ln w="9525">
            <a:solidFill>
              <a:schemeClr val="accent1"/>
            </a:solidFill>
            <a:round/>
            <a:headEnd/>
            <a:tailEnd/>
          </a:ln>
          <a:effectLst/>
          <a:extLst>
            <a:ext uri="{909E8E84-426E-40DD-AFC4-6F175D3DCCD1}">
              <a14:hiddenFill xmlns:a14="http://schemas.microsoft.com/office/drawing/2010/main" xmlns="">
                <a:solidFill>
                  <a:schemeClr val="accent1">
                    <a:alpha val="0"/>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396291" name="Rectangle 3"/>
          <p:cNvSpPr>
            <a:spLocks noGrp="1" noChangeArrowheads="1"/>
          </p:cNvSpPr>
          <p:nvPr>
            <p:ph type="title"/>
          </p:nvPr>
        </p:nvSpPr>
        <p:spPr bwMode="auto">
          <a:xfrm>
            <a:off x="469900" y="77788"/>
            <a:ext cx="813435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noProof="0" smtClean="0"/>
              <a:t>Click to edit Master title style</a:t>
            </a:r>
          </a:p>
        </p:txBody>
      </p:sp>
      <p:sp>
        <p:nvSpPr>
          <p:cNvPr id="396293" name="Rectangle 5"/>
          <p:cNvSpPr>
            <a:spLocks noGrp="1" noChangeArrowheads="1"/>
          </p:cNvSpPr>
          <p:nvPr>
            <p:ph type="sldNum" sz="quarter" idx="4"/>
          </p:nvPr>
        </p:nvSpPr>
        <p:spPr bwMode="auto">
          <a:xfrm>
            <a:off x="4067944" y="6457950"/>
            <a:ext cx="908050" cy="287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2"/>
                </a:solidFill>
              </a:defRPr>
            </a:lvl1pPr>
          </a:lstStyle>
          <a:p>
            <a:fld id="{8FD26145-CEA2-4C67-8382-A30EE3C37C89}" type="slidenum">
              <a:rPr lang="en-GB" smtClean="0"/>
              <a:pPr/>
              <a:t>‹#›</a:t>
            </a:fld>
            <a:endParaRPr lang="en-GB"/>
          </a:p>
        </p:txBody>
      </p:sp>
      <p:sp>
        <p:nvSpPr>
          <p:cNvPr id="396295" name="Line 7"/>
          <p:cNvSpPr>
            <a:spLocks noChangeShapeType="1"/>
          </p:cNvSpPr>
          <p:nvPr/>
        </p:nvSpPr>
        <p:spPr bwMode="auto">
          <a:xfrm flipH="1">
            <a:off x="0" y="6457950"/>
            <a:ext cx="9144000" cy="0"/>
          </a:xfrm>
          <a:prstGeom prst="line">
            <a:avLst/>
          </a:prstGeom>
          <a:noFill/>
          <a:ln w="9525">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396306" name="Rectangle 18"/>
          <p:cNvSpPr>
            <a:spLocks noGrp="1" noChangeArrowheads="1"/>
          </p:cNvSpPr>
          <p:nvPr>
            <p:ph type="body" idx="1"/>
          </p:nvPr>
        </p:nvSpPr>
        <p:spPr bwMode="auto">
          <a:xfrm>
            <a:off x="469900" y="1419225"/>
            <a:ext cx="8134350" cy="467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2"/>
            <a:r>
              <a:rPr lang="sv-SE" noProof="0" dirty="0" smtClean="0"/>
              <a:t>Second </a:t>
            </a:r>
            <a:r>
              <a:rPr lang="sv-SE" noProof="0" dirty="0" err="1" smtClean="0"/>
              <a:t>level</a:t>
            </a:r>
            <a:endParaRPr lang="sv-SE" noProof="0" dirty="0" smtClean="0"/>
          </a:p>
          <a:p>
            <a:pPr lvl="3"/>
            <a:r>
              <a:rPr lang="sv-SE" noProof="0" dirty="0" err="1" smtClean="0"/>
              <a:t>Third</a:t>
            </a:r>
            <a:r>
              <a:rPr lang="sv-SE" noProof="0" dirty="0" smtClean="0"/>
              <a:t> </a:t>
            </a:r>
            <a:r>
              <a:rPr lang="sv-SE" noProof="0" dirty="0" err="1" smtClean="0"/>
              <a:t>level</a:t>
            </a:r>
            <a:endParaRPr lang="sv-SE" noProof="0" dirty="0" smtClean="0"/>
          </a:p>
        </p:txBody>
      </p:sp>
      <p:sp>
        <p:nvSpPr>
          <p:cNvPr id="8" name="Footer Placeholder 4"/>
          <p:cNvSpPr>
            <a:spLocks noGrp="1"/>
          </p:cNvSpPr>
          <p:nvPr>
            <p:ph type="ftr" sz="quarter" idx="3"/>
          </p:nvPr>
        </p:nvSpPr>
        <p:spPr>
          <a:xfrm>
            <a:off x="467544" y="6457950"/>
            <a:ext cx="2895600" cy="288000"/>
          </a:xfrm>
          <a:prstGeom prst="rect">
            <a:avLst/>
          </a:prstGeom>
        </p:spPr>
        <p:txBody>
          <a:bodyPr/>
          <a:lstStyle>
            <a:lvl1pPr eaLnBrk="1" latinLnBrk="0" hangingPunct="1">
              <a:defRPr kumimoji="0" lang="sv-SE" sz="1200">
                <a:solidFill>
                  <a:schemeClr val="bg2"/>
                </a:solidFill>
              </a:defRPr>
            </a:lvl1pPr>
          </a:lstStyle>
          <a:p>
            <a:endParaRPr lang="sv-SE" dirty="0"/>
          </a:p>
        </p:txBody>
      </p:sp>
      <p:pic>
        <p:nvPicPr>
          <p:cNvPr id="3" name="WSPLogo"/>
          <p:cNvPicPr>
            <a:picLocks/>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488240" y="981075"/>
            <a:ext cx="873125" cy="27463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285750" indent="-285750" algn="l" rtl="0" fontAlgn="base">
        <a:lnSpc>
          <a:spcPct val="105000"/>
        </a:lnSpc>
        <a:spcBef>
          <a:spcPct val="25000"/>
        </a:spcBef>
        <a:spcAft>
          <a:spcPct val="0"/>
        </a:spcAft>
        <a:buClr>
          <a:schemeClr val="tx2"/>
        </a:buClr>
        <a:buFont typeface="Wingdings" pitchFamily="2" charset="2"/>
        <a:buChar char="§"/>
        <a:defRPr>
          <a:solidFill>
            <a:schemeClr val="tx1"/>
          </a:solidFill>
          <a:latin typeface="+mn-lt"/>
          <a:ea typeface="+mn-ea"/>
          <a:cs typeface="+mn-cs"/>
        </a:defRPr>
      </a:lvl1pPr>
      <a:lvl2pPr marL="0" indent="-265113"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defRPr>
      </a:lvl2pPr>
      <a:lvl3pPr marL="630000" indent="-263525" algn="l" rtl="0" fontAlgn="base">
        <a:lnSpc>
          <a:spcPct val="105000"/>
        </a:lnSpc>
        <a:spcBef>
          <a:spcPct val="25000"/>
        </a:spcBef>
        <a:spcAft>
          <a:spcPct val="0"/>
        </a:spcAft>
        <a:buClr>
          <a:schemeClr val="tx2"/>
        </a:buClr>
        <a:buFont typeface="Wingdings" pitchFamily="2" charset="2"/>
        <a:buChar char="§"/>
        <a:defRPr sz="1600">
          <a:solidFill>
            <a:schemeClr val="tx1"/>
          </a:solidFill>
          <a:latin typeface="+mn-lt"/>
        </a:defRPr>
      </a:lvl3pPr>
      <a:lvl4pPr marL="1080000" indent="-228600" algn="l" rtl="0" fontAlgn="base">
        <a:spcBef>
          <a:spcPct val="20000"/>
        </a:spcBef>
        <a:spcAft>
          <a:spcPct val="0"/>
        </a:spcAft>
        <a:buClr>
          <a:schemeClr val="tx2"/>
        </a:buClr>
        <a:buFont typeface="Wingdings" pitchFamily="2" charset="2"/>
        <a:buChar char="§"/>
        <a:defRPr sz="16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7.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immyD\Dropbox\__HANDELSKAMMAREN\English Material\PPT\Blå_toning_254x190mm.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 name="Rektangel 2"/>
          <p:cNvSpPr/>
          <p:nvPr/>
        </p:nvSpPr>
        <p:spPr>
          <a:xfrm>
            <a:off x="395536" y="1772816"/>
            <a:ext cx="8280920" cy="584775"/>
          </a:xfrm>
          <a:prstGeom prst="rect">
            <a:avLst/>
          </a:prstGeom>
        </p:spPr>
        <p:txBody>
          <a:bodyPr wrap="square">
            <a:spAutoFit/>
          </a:bodyPr>
          <a:lstStyle/>
          <a:p>
            <a:pPr lvl="0" fontAlgn="base">
              <a:spcBef>
                <a:spcPct val="0"/>
              </a:spcBef>
              <a:spcAft>
                <a:spcPct val="0"/>
              </a:spcAft>
            </a:pPr>
            <a:r>
              <a:rPr lang="sv-SE" sz="3200" dirty="0" smtClean="0">
                <a:solidFill>
                  <a:prstClr val="white"/>
                </a:solidFill>
                <a:latin typeface="Century Gothic"/>
                <a:cs typeface="Arial" charset="0"/>
              </a:rPr>
              <a:t>Vad kostar det låga bostadsbyggandet?</a:t>
            </a:r>
            <a:endParaRPr lang="sv-SE" sz="1600" dirty="0">
              <a:solidFill>
                <a:prstClr val="white"/>
              </a:solidFill>
              <a:latin typeface="Century Gothic"/>
              <a:cs typeface="Arial" charset="0"/>
            </a:endParaRPr>
          </a:p>
        </p:txBody>
      </p:sp>
      <p:sp>
        <p:nvSpPr>
          <p:cNvPr id="4" name="Rektangel 3"/>
          <p:cNvSpPr/>
          <p:nvPr/>
        </p:nvSpPr>
        <p:spPr>
          <a:xfrm>
            <a:off x="2627784" y="2564904"/>
            <a:ext cx="4284475" cy="338554"/>
          </a:xfrm>
          <a:prstGeom prst="rect">
            <a:avLst/>
          </a:prstGeom>
        </p:spPr>
        <p:txBody>
          <a:bodyPr wrap="square">
            <a:spAutoFit/>
          </a:bodyPr>
          <a:lstStyle/>
          <a:p>
            <a:pPr lvl="0" fontAlgn="base">
              <a:spcBef>
                <a:spcPct val="0"/>
              </a:spcBef>
              <a:spcAft>
                <a:spcPct val="0"/>
              </a:spcAft>
            </a:pPr>
            <a:r>
              <a:rPr lang="sv-SE" sz="1600" dirty="0" smtClean="0">
                <a:solidFill>
                  <a:prstClr val="white"/>
                </a:solidFill>
                <a:latin typeface="Century Gothic"/>
                <a:cs typeface="Arial" charset="0"/>
              </a:rPr>
              <a:t>En konsekvensanalys för Stor-Göteborg</a:t>
            </a:r>
            <a:endParaRPr lang="sv-SE" sz="1600" dirty="0">
              <a:solidFill>
                <a:prstClr val="white"/>
              </a:solidFill>
              <a:latin typeface="Century Gothic"/>
              <a:cs typeface="Arial" charset="0"/>
            </a:endParaRPr>
          </a:p>
        </p:txBody>
      </p:sp>
      <p:sp>
        <p:nvSpPr>
          <p:cNvPr id="5" name="Rektangel 4"/>
          <p:cNvSpPr/>
          <p:nvPr/>
        </p:nvSpPr>
        <p:spPr>
          <a:xfrm>
            <a:off x="2267744" y="3140968"/>
            <a:ext cx="4680521" cy="584775"/>
          </a:xfrm>
          <a:prstGeom prst="rect">
            <a:avLst/>
          </a:prstGeom>
        </p:spPr>
        <p:txBody>
          <a:bodyPr wrap="square">
            <a:spAutoFit/>
          </a:bodyPr>
          <a:lstStyle/>
          <a:p>
            <a:pPr lvl="0" algn="ctr" fontAlgn="base">
              <a:spcBef>
                <a:spcPct val="0"/>
              </a:spcBef>
              <a:spcAft>
                <a:spcPct val="0"/>
              </a:spcAft>
            </a:pPr>
            <a:r>
              <a:rPr lang="sv-SE" sz="1600" dirty="0" smtClean="0">
                <a:solidFill>
                  <a:prstClr val="white"/>
                </a:solidFill>
                <a:latin typeface="Century Gothic"/>
                <a:cs typeface="Arial" charset="0"/>
              </a:rPr>
              <a:t>WSP Analys &amp; Strategi på uppdrag av </a:t>
            </a:r>
            <a:br>
              <a:rPr lang="sv-SE" sz="1600" dirty="0" smtClean="0">
                <a:solidFill>
                  <a:prstClr val="white"/>
                </a:solidFill>
                <a:latin typeface="Century Gothic"/>
                <a:cs typeface="Arial" charset="0"/>
              </a:rPr>
            </a:br>
            <a:r>
              <a:rPr lang="sv-SE" sz="1600" dirty="0" smtClean="0">
                <a:solidFill>
                  <a:prstClr val="white"/>
                </a:solidFill>
                <a:latin typeface="Century Gothic"/>
                <a:cs typeface="Arial" charset="0"/>
              </a:rPr>
              <a:t>HSB och Västsvenska Handelskammaren</a:t>
            </a:r>
            <a:endParaRPr lang="sv-SE" sz="1600" dirty="0">
              <a:solidFill>
                <a:prstClr val="white"/>
              </a:solidFill>
              <a:latin typeface="Century Gothic"/>
              <a:cs typeface="Arial" charset="0"/>
            </a:endParaRPr>
          </a:p>
        </p:txBody>
      </p:sp>
      <p:sp>
        <p:nvSpPr>
          <p:cNvPr id="9" name="Rektangel 8"/>
          <p:cNvSpPr/>
          <p:nvPr/>
        </p:nvSpPr>
        <p:spPr>
          <a:xfrm>
            <a:off x="1403648" y="5085184"/>
            <a:ext cx="6336704"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 </a:t>
            </a:r>
            <a:endParaRPr lang="sv-SE" dirty="0"/>
          </a:p>
        </p:txBody>
      </p:sp>
      <p:pic>
        <p:nvPicPr>
          <p:cNvPr id="10" name="Bildobjekt 9" descr="HSB.png"/>
          <p:cNvPicPr>
            <a:picLocks noChangeAspect="1"/>
          </p:cNvPicPr>
          <p:nvPr/>
        </p:nvPicPr>
        <p:blipFill>
          <a:blip r:embed="rId3" cstate="print"/>
          <a:stretch>
            <a:fillRect/>
          </a:stretch>
        </p:blipFill>
        <p:spPr>
          <a:xfrm>
            <a:off x="5580112" y="5301208"/>
            <a:ext cx="1549495" cy="1080120"/>
          </a:xfrm>
          <a:prstGeom prst="rect">
            <a:avLst/>
          </a:prstGeom>
        </p:spPr>
      </p:pic>
      <p:pic>
        <p:nvPicPr>
          <p:cNvPr id="11" name="Bildobjekt 10" descr="VHK_logo_centrerad_pos.png"/>
          <p:cNvPicPr>
            <a:picLocks noChangeAspect="1"/>
          </p:cNvPicPr>
          <p:nvPr/>
        </p:nvPicPr>
        <p:blipFill>
          <a:blip r:embed="rId4" cstate="print"/>
          <a:srcRect t="5836" b="6626"/>
          <a:stretch>
            <a:fillRect/>
          </a:stretch>
        </p:blipFill>
        <p:spPr>
          <a:xfrm>
            <a:off x="2339752" y="5301208"/>
            <a:ext cx="1296144" cy="1134621"/>
          </a:xfrm>
          <a:prstGeom prst="rect">
            <a:avLst/>
          </a:prstGeom>
        </p:spPr>
      </p:pic>
      <p:sp>
        <p:nvSpPr>
          <p:cNvPr id="13" name="Rektangel 12"/>
          <p:cNvSpPr/>
          <p:nvPr/>
        </p:nvSpPr>
        <p:spPr>
          <a:xfrm>
            <a:off x="-288540" y="4365104"/>
            <a:ext cx="9721080" cy="584775"/>
          </a:xfrm>
          <a:prstGeom prst="rect">
            <a:avLst/>
          </a:prstGeom>
        </p:spPr>
        <p:txBody>
          <a:bodyPr wrap="square">
            <a:spAutoFit/>
          </a:bodyPr>
          <a:lstStyle/>
          <a:p>
            <a:pPr algn="ctr"/>
            <a:r>
              <a:rPr lang="sv-SE" sz="1600" dirty="0" smtClean="0">
                <a:solidFill>
                  <a:prstClr val="white"/>
                </a:solidFill>
                <a:latin typeface="Century Gothic"/>
                <a:cs typeface="Arial" charset="0"/>
              </a:rPr>
              <a:t>Sandra Zätterström | 031-83 59 92  | </a:t>
            </a:r>
            <a:r>
              <a:rPr lang="sv-SE" sz="1600" dirty="0" err="1" smtClean="0">
                <a:solidFill>
                  <a:srgbClr val="ECECEC"/>
                </a:solidFill>
                <a:latin typeface="Century Gothic"/>
                <a:cs typeface="Arial" charset="0"/>
              </a:rPr>
              <a:t>sandra.zatterstrom@handelskammaren.net</a:t>
            </a:r>
            <a:r>
              <a:rPr lang="sv-SE" sz="1600" i="1" dirty="0" smtClean="0">
                <a:solidFill>
                  <a:srgbClr val="ECECEC"/>
                </a:solidFill>
                <a:latin typeface="Century Gothic"/>
                <a:cs typeface="Arial" charset="0"/>
              </a:rPr>
              <a:t/>
            </a:r>
            <a:br>
              <a:rPr lang="sv-SE" sz="1600" i="1" dirty="0" smtClean="0">
                <a:solidFill>
                  <a:srgbClr val="ECECEC"/>
                </a:solidFill>
                <a:latin typeface="Century Gothic"/>
                <a:cs typeface="Arial" charset="0"/>
              </a:rPr>
            </a:br>
            <a:r>
              <a:rPr lang="sv-SE" sz="1600" dirty="0" smtClean="0">
                <a:solidFill>
                  <a:prstClr val="white"/>
                </a:solidFill>
                <a:latin typeface="Century Gothic"/>
                <a:cs typeface="Arial" charset="0"/>
              </a:rPr>
              <a:t>Cecilia Lööf | 070-721 51 77 | </a:t>
            </a:r>
            <a:r>
              <a:rPr lang="sv-SE" sz="1600" dirty="0" err="1" smtClean="0">
                <a:solidFill>
                  <a:schemeClr val="bg1"/>
                </a:solidFill>
                <a:latin typeface="Century Gothic"/>
                <a:cs typeface="Arial" charset="0"/>
              </a:rPr>
              <a:t>cecilia.loof@hsb.se</a:t>
            </a:r>
            <a:endParaRPr lang="sv-SE" sz="1600" dirty="0" smtClean="0">
              <a:solidFill>
                <a:schemeClr val="bg1"/>
              </a:solidFill>
              <a:latin typeface="Century Gothic"/>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Befolkningsprognos för Göteborgsregionen</a:t>
            </a:r>
            <a:endParaRPr lang="en-US" dirty="0"/>
          </a:p>
        </p:txBody>
      </p:sp>
      <p:sp>
        <p:nvSpPr>
          <p:cNvPr id="7" name="Content Placeholder 6"/>
          <p:cNvSpPr>
            <a:spLocks noGrp="1"/>
          </p:cNvSpPr>
          <p:nvPr>
            <p:ph sz="half" idx="1"/>
          </p:nvPr>
        </p:nvSpPr>
        <p:spPr>
          <a:xfrm>
            <a:off x="469900" y="1340768"/>
            <a:ext cx="3238004" cy="4824535"/>
          </a:xfrm>
        </p:spPr>
        <p:txBody>
          <a:bodyPr/>
          <a:lstStyle/>
          <a:p>
            <a:r>
              <a:rPr lang="sv-SE" sz="1200" dirty="0" smtClean="0"/>
              <a:t>Enligt Västra Götalandsregionens befolkningsprognos väntas Göteborgsregionens befolkning öka med 133 000 mellan 2012 och 2025, från 948 000 till 1081 000 invånare. </a:t>
            </a:r>
          </a:p>
          <a:p>
            <a:pPr marL="0" indent="0">
              <a:buNone/>
            </a:pPr>
            <a:endParaRPr lang="sv-SE" sz="1200" dirty="0" smtClean="0"/>
          </a:p>
          <a:p>
            <a:r>
              <a:rPr lang="sv-SE" sz="1200" dirty="0"/>
              <a:t>B</a:t>
            </a:r>
            <a:r>
              <a:rPr lang="sv-SE" sz="1200" dirty="0" smtClean="0"/>
              <a:t>efolkningsökningen förväntas ligga på 10 000 nya invånare per år. Det är ungefär i nivå med utvecklingen under det senaste decenniet, men något högre än under hela perioden 1980-2012 – då befolkningen ökade med i genomsnitt   8500 per år.</a:t>
            </a:r>
          </a:p>
          <a:p>
            <a:endParaRPr lang="sv-SE" sz="1200" dirty="0"/>
          </a:p>
          <a:p>
            <a:r>
              <a:rPr lang="sv-SE" sz="1200" dirty="0" smtClean="0"/>
              <a:t>Omkring hälften av befolkningsökningen förväntas bestå av positiva födelsenetton, det vill säga att det föds fler invånare än det avlider.  </a:t>
            </a:r>
          </a:p>
          <a:p>
            <a:endParaRPr lang="sv-SE" sz="1200" dirty="0"/>
          </a:p>
          <a:p>
            <a:r>
              <a:rPr lang="sv-SE" sz="1200" dirty="0" smtClean="0"/>
              <a:t>Den andra hälften av befolkningsökningen utgörs av positiva flyttnetton, det vill säga att det flyttar in fler till regionen än vad det flyttar ut. </a:t>
            </a:r>
          </a:p>
          <a:p>
            <a:endParaRPr lang="en-US" sz="11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xmlns="" val="1297462745"/>
              </p:ext>
            </p:extLst>
          </p:nvPr>
        </p:nvGraphicFramePr>
        <p:xfrm>
          <a:off x="-5437112" y="1916832"/>
          <a:ext cx="5112568" cy="309587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995936" y="2060848"/>
            <a:ext cx="3312368" cy="261610"/>
          </a:xfrm>
          <a:prstGeom prst="rect">
            <a:avLst/>
          </a:prstGeom>
          <a:noFill/>
        </p:spPr>
        <p:txBody>
          <a:bodyPr wrap="square" rtlCol="0">
            <a:spAutoFit/>
          </a:bodyPr>
          <a:lstStyle/>
          <a:p>
            <a:r>
              <a:rPr lang="sv-SE" sz="1100" dirty="0" smtClean="0"/>
              <a:t>Figur 10. Befolkningsprognos 2013 - 2025  </a:t>
            </a:r>
            <a:endParaRPr lang="sv-SE" sz="1100" dirty="0"/>
          </a:p>
        </p:txBody>
      </p:sp>
      <p:sp>
        <p:nvSpPr>
          <p:cNvPr id="8" name="TextBox 7"/>
          <p:cNvSpPr txBox="1"/>
          <p:nvPr/>
        </p:nvSpPr>
        <p:spPr>
          <a:xfrm>
            <a:off x="3995936" y="5374446"/>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bearbetning av data </a:t>
            </a:r>
            <a:r>
              <a:rPr lang="sv-SE" sz="800" dirty="0" smtClean="0"/>
              <a:t>från VGR och </a:t>
            </a:r>
            <a:r>
              <a:rPr lang="sv-SE" sz="800" dirty="0"/>
              <a:t>SCB</a:t>
            </a:r>
            <a:endParaRPr lang="en-US" sz="800" dirty="0"/>
          </a:p>
          <a:p>
            <a:endParaRPr lang="en-US" sz="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2324325"/>
            <a:ext cx="4527847" cy="3008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Platshållare för bildnummer 9"/>
          <p:cNvSpPr>
            <a:spLocks noGrp="1"/>
          </p:cNvSpPr>
          <p:nvPr>
            <p:ph type="sldNum" sz="quarter" idx="10"/>
          </p:nvPr>
        </p:nvSpPr>
        <p:spPr/>
        <p:txBody>
          <a:bodyPr/>
          <a:lstStyle/>
          <a:p>
            <a:fld id="{756C82AC-0D05-477E-AE7B-1275C355E836}" type="slidenum">
              <a:rPr lang="en-GB" smtClean="0"/>
              <a:pPr/>
              <a:t>10</a:t>
            </a:fld>
            <a:endParaRPr lang="en-GB"/>
          </a:p>
        </p:txBody>
      </p:sp>
    </p:spTree>
    <p:extLst>
      <p:ext uri="{BB962C8B-B14F-4D97-AF65-F5344CB8AC3E}">
        <p14:creationId xmlns:p14="http://schemas.microsoft.com/office/powerpoint/2010/main" xmlns="" val="29041242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2780928"/>
            <a:ext cx="6912768" cy="1384995"/>
          </a:xfrm>
          <a:prstGeom prst="rect">
            <a:avLst/>
          </a:prstGeom>
          <a:noFill/>
        </p:spPr>
        <p:txBody>
          <a:bodyPr wrap="square" rtlCol="0">
            <a:spAutoFit/>
          </a:bodyPr>
          <a:lstStyle/>
          <a:p>
            <a:r>
              <a:rPr lang="sv-SE" sz="2800" dirty="0" smtClean="0"/>
              <a:t>Del 2. </a:t>
            </a:r>
          </a:p>
          <a:p>
            <a:r>
              <a:rPr lang="sv-SE" sz="2800" dirty="0"/>
              <a:t>R</a:t>
            </a:r>
            <a:r>
              <a:rPr lang="sv-SE" sz="2800" dirty="0" smtClean="0"/>
              <a:t>egionalekonomiska effekter av fortsatt lågt byggande </a:t>
            </a:r>
            <a:endParaRPr lang="en-US" sz="2800" dirty="0"/>
          </a:p>
        </p:txBody>
      </p:sp>
      <p:sp>
        <p:nvSpPr>
          <p:cNvPr id="3" name="Platshållare för bildnummer 2"/>
          <p:cNvSpPr>
            <a:spLocks noGrp="1"/>
          </p:cNvSpPr>
          <p:nvPr>
            <p:ph type="sldNum" sz="quarter" idx="10"/>
          </p:nvPr>
        </p:nvSpPr>
        <p:spPr/>
        <p:txBody>
          <a:bodyPr/>
          <a:lstStyle/>
          <a:p>
            <a:fld id="{12E0C779-FAA4-404B-8646-87DAC2732219}" type="slidenum">
              <a:rPr lang="en-GB" smtClean="0"/>
              <a:pPr/>
              <a:t>11</a:t>
            </a:fld>
            <a:endParaRPr lang="en-GB"/>
          </a:p>
        </p:txBody>
      </p:sp>
    </p:spTree>
    <p:extLst>
      <p:ext uri="{BB962C8B-B14F-4D97-AF65-F5344CB8AC3E}">
        <p14:creationId xmlns:p14="http://schemas.microsoft.com/office/powerpoint/2010/main" xmlns="" val="3488013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Utgångspunkter för analysen</a:t>
            </a:r>
            <a:endParaRPr lang="en-US" dirty="0"/>
          </a:p>
        </p:txBody>
      </p:sp>
      <p:sp>
        <p:nvSpPr>
          <p:cNvPr id="3" name="Content Placeholder 2"/>
          <p:cNvSpPr>
            <a:spLocks noGrp="1"/>
          </p:cNvSpPr>
          <p:nvPr>
            <p:ph sz="half" idx="1"/>
          </p:nvPr>
        </p:nvSpPr>
        <p:spPr>
          <a:xfrm>
            <a:off x="469901" y="1419225"/>
            <a:ext cx="3382020" cy="4673600"/>
          </a:xfrm>
        </p:spPr>
        <p:txBody>
          <a:bodyPr/>
          <a:lstStyle/>
          <a:p>
            <a:r>
              <a:rPr lang="sv-SE" sz="1100" dirty="0" smtClean="0"/>
              <a:t>Analysen bygger på tre olika scenarier för bostadsbyggande och boendetäthet under perioden 2013-2030. </a:t>
            </a:r>
          </a:p>
          <a:p>
            <a:endParaRPr lang="sv-SE" sz="1100" dirty="0"/>
          </a:p>
          <a:p>
            <a:r>
              <a:rPr lang="sv-SE" sz="1100" dirty="0" smtClean="0"/>
              <a:t>I ett </a:t>
            </a:r>
            <a:r>
              <a:rPr lang="sv-SE" sz="1100" dirty="0" smtClean="0">
                <a:solidFill>
                  <a:schemeClr val="accent1"/>
                </a:solidFill>
              </a:rPr>
              <a:t>jämförelsealternativ (JA) </a:t>
            </a:r>
            <a:r>
              <a:rPr lang="sv-SE" sz="1100" dirty="0" smtClean="0"/>
              <a:t>antas befolkningen växa i enlighet med </a:t>
            </a:r>
            <a:r>
              <a:rPr lang="sv-SE" sz="1100" dirty="0" err="1" smtClean="0"/>
              <a:t>VGR:s</a:t>
            </a:r>
            <a:r>
              <a:rPr lang="sv-SE" sz="1100" dirty="0" smtClean="0"/>
              <a:t> prognos.* Bostadsbyggandet anpassas fullt ut efter befolkningstillväxten och den förväntade utvecklingen mot fler singelhushåll. Det byggs 5100 bostäder per år samtidigt som boendetätheten faller något. </a:t>
            </a:r>
          </a:p>
          <a:p>
            <a:endParaRPr lang="sv-SE" sz="1100" dirty="0"/>
          </a:p>
          <a:p>
            <a:r>
              <a:rPr lang="sv-SE" sz="1100" dirty="0" smtClean="0"/>
              <a:t>I ett </a:t>
            </a:r>
            <a:r>
              <a:rPr lang="sv-SE" sz="1100" dirty="0" smtClean="0">
                <a:solidFill>
                  <a:schemeClr val="accent1"/>
                </a:solidFill>
              </a:rPr>
              <a:t>första utredningsalternativ (UA 1) </a:t>
            </a:r>
            <a:r>
              <a:rPr lang="sv-SE" sz="1100" dirty="0" smtClean="0"/>
              <a:t>anpassar sig inte bostadsbyggandet till den potentiella befolkningstillväxten utan ligger kvar på en nivå som motsvarar genomsnittet för perioden 1993-2012. Det innebär 3000 nya bostäder per år. Boendetätheten fortsätter att växa men i avklingande takt. </a:t>
            </a:r>
          </a:p>
          <a:p>
            <a:endParaRPr lang="sv-SE" sz="1100" dirty="0"/>
          </a:p>
          <a:p>
            <a:r>
              <a:rPr lang="sv-SE" sz="1100" dirty="0" smtClean="0"/>
              <a:t>I det </a:t>
            </a:r>
            <a:r>
              <a:rPr lang="sv-SE" sz="1100" dirty="0" smtClean="0">
                <a:solidFill>
                  <a:schemeClr val="accent1"/>
                </a:solidFill>
              </a:rPr>
              <a:t>andra utredningsalternativet (UA 2) </a:t>
            </a:r>
            <a:r>
              <a:rPr lang="sv-SE" sz="1100" dirty="0" smtClean="0"/>
              <a:t>görs samma antagande om byggandet som i UA 2, men boendetätheten ökar inte utan ligger kvar på dagens nivå. </a:t>
            </a:r>
          </a:p>
          <a:p>
            <a:endParaRPr lang="sv-SE" sz="1100" dirty="0" smtClean="0"/>
          </a:p>
          <a:p>
            <a:pPr marL="0" indent="0">
              <a:buNone/>
            </a:pPr>
            <a:endParaRPr lang="en-US" sz="1100" dirty="0"/>
          </a:p>
        </p:txBody>
      </p:sp>
      <p:sp>
        <p:nvSpPr>
          <p:cNvPr id="4" name="TextBox 3"/>
          <p:cNvSpPr txBox="1"/>
          <p:nvPr/>
        </p:nvSpPr>
        <p:spPr>
          <a:xfrm>
            <a:off x="4073024" y="1628800"/>
            <a:ext cx="4392488" cy="430887"/>
          </a:xfrm>
          <a:prstGeom prst="rect">
            <a:avLst/>
          </a:prstGeom>
          <a:noFill/>
        </p:spPr>
        <p:txBody>
          <a:bodyPr wrap="square" rtlCol="0">
            <a:spAutoFit/>
          </a:bodyPr>
          <a:lstStyle/>
          <a:p>
            <a:r>
              <a:rPr lang="sv-SE" sz="1100" dirty="0" smtClean="0"/>
              <a:t>Figur 11. Scenarier för utveckling </a:t>
            </a:r>
            <a:r>
              <a:rPr lang="sv-SE" sz="1100" dirty="0"/>
              <a:t>av boendetätheten (boende per lägenhet)  i </a:t>
            </a:r>
            <a:r>
              <a:rPr lang="sv-SE" sz="1100" dirty="0" smtClean="0"/>
              <a:t>Göteborgsregionen </a:t>
            </a:r>
            <a:endParaRPr lang="sv-SE" sz="11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56" t="-2936" b="-2663"/>
          <a:stretch/>
        </p:blipFill>
        <p:spPr bwMode="auto">
          <a:xfrm>
            <a:off x="-5077072" y="2374141"/>
            <a:ext cx="4672527" cy="3372502"/>
          </a:xfrm>
          <a:prstGeom prst="rect">
            <a:avLst/>
          </a:prstGeom>
          <a:noFill/>
          <a:ln w="9525">
            <a:solidFill>
              <a:schemeClr val="accent4">
                <a:lumMod val="40000"/>
                <a:lumOff val="6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062223" y="5735746"/>
            <a:ext cx="4729533" cy="338554"/>
          </a:xfrm>
          <a:prstGeom prst="rect">
            <a:avLst/>
          </a:prstGeom>
          <a:noFill/>
        </p:spPr>
        <p:txBody>
          <a:bodyPr wrap="square" rtlCol="0">
            <a:spAutoFit/>
          </a:bodyPr>
          <a:lstStyle/>
          <a:p>
            <a:r>
              <a:rPr lang="sv-SE" sz="800" dirty="0" smtClean="0"/>
              <a:t>*För perioden 2026-2030 har vi låtit den regionalekonomiska modellen </a:t>
            </a:r>
            <a:r>
              <a:rPr lang="sv-SE" sz="800" dirty="0" err="1" smtClean="0"/>
              <a:t>rAps</a:t>
            </a:r>
            <a:r>
              <a:rPr lang="sv-SE" sz="800" dirty="0" smtClean="0"/>
              <a:t> beräkna befolkningstillväxten. Se följande sida för en beskrivning av modellen. </a:t>
            </a:r>
            <a:endParaRPr lang="en-US" sz="800" dirty="0"/>
          </a:p>
        </p:txBody>
      </p:sp>
      <p:sp>
        <p:nvSpPr>
          <p:cNvPr id="9" name="TextBox 8"/>
          <p:cNvSpPr txBox="1"/>
          <p:nvPr/>
        </p:nvSpPr>
        <p:spPr>
          <a:xfrm>
            <a:off x="4073024" y="5228039"/>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bearbetning av data </a:t>
            </a:r>
            <a:r>
              <a:rPr lang="sv-SE" sz="800" dirty="0" smtClean="0"/>
              <a:t>från SCB</a:t>
            </a:r>
            <a:endParaRPr lang="en-US" sz="800" dirty="0"/>
          </a:p>
          <a:p>
            <a:endParaRPr lang="en-US" sz="8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06884" y="2071957"/>
            <a:ext cx="4737615" cy="3085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Platshållare för bildnummer 9"/>
          <p:cNvSpPr>
            <a:spLocks noGrp="1"/>
          </p:cNvSpPr>
          <p:nvPr>
            <p:ph type="sldNum" sz="quarter" idx="10"/>
          </p:nvPr>
        </p:nvSpPr>
        <p:spPr/>
        <p:txBody>
          <a:bodyPr/>
          <a:lstStyle/>
          <a:p>
            <a:fld id="{756C82AC-0D05-477E-AE7B-1275C355E836}" type="slidenum">
              <a:rPr lang="en-GB" smtClean="0"/>
              <a:pPr/>
              <a:t>12</a:t>
            </a:fld>
            <a:endParaRPr lang="en-GB"/>
          </a:p>
        </p:txBody>
      </p:sp>
    </p:spTree>
    <p:extLst>
      <p:ext uri="{BB962C8B-B14F-4D97-AF65-F5344CB8AC3E}">
        <p14:creationId xmlns:p14="http://schemas.microsoft.com/office/powerpoint/2010/main" xmlns="" val="17466169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Regionalt analys- och prognossystem (</a:t>
            </a:r>
            <a:r>
              <a:rPr lang="sv-SE" dirty="0" err="1" smtClean="0"/>
              <a:t>rAps</a:t>
            </a:r>
            <a:r>
              <a:rPr lang="sv-SE" dirty="0" smtClean="0"/>
              <a:t>)</a:t>
            </a:r>
            <a:endParaRPr lang="en-US" dirty="0"/>
          </a:p>
        </p:txBody>
      </p:sp>
      <p:sp>
        <p:nvSpPr>
          <p:cNvPr id="3" name="Content Placeholder 2"/>
          <p:cNvSpPr>
            <a:spLocks noGrp="1"/>
          </p:cNvSpPr>
          <p:nvPr>
            <p:ph sz="half" idx="1"/>
          </p:nvPr>
        </p:nvSpPr>
        <p:spPr/>
        <p:txBody>
          <a:bodyPr/>
          <a:lstStyle/>
          <a:p>
            <a:r>
              <a:rPr lang="sv-SE" sz="1100" dirty="0" smtClean="0">
                <a:solidFill>
                  <a:schemeClr val="accent1"/>
                </a:solidFill>
              </a:rPr>
              <a:t>Skillnaden</a:t>
            </a:r>
            <a:r>
              <a:rPr lang="sv-SE" sz="1100" dirty="0" smtClean="0"/>
              <a:t> mellan jämförelsealternativet och respektive utredningsalternativ när det gäller sysselsättning, produktion, löneinkomster och skatteintäkter </a:t>
            </a:r>
            <a:r>
              <a:rPr lang="sv-SE" sz="1100" dirty="0" smtClean="0">
                <a:solidFill>
                  <a:schemeClr val="accent1"/>
                </a:solidFill>
              </a:rPr>
              <a:t>representerar de regionalekonomiska effekterna av ett fortsatt lågt byggande i Göteborgsregionen</a:t>
            </a:r>
            <a:r>
              <a:rPr lang="sv-SE" sz="1100" dirty="0" smtClean="0"/>
              <a:t>. </a:t>
            </a:r>
          </a:p>
          <a:p>
            <a:pPr marL="0" indent="0">
              <a:buNone/>
            </a:pPr>
            <a:endParaRPr lang="sv-SE" sz="1100" dirty="0" smtClean="0"/>
          </a:p>
          <a:p>
            <a:r>
              <a:rPr lang="sv-SE" sz="1100" dirty="0"/>
              <a:t>E</a:t>
            </a:r>
            <a:r>
              <a:rPr lang="sv-SE" sz="1100" dirty="0" smtClean="0"/>
              <a:t>ffekterna </a:t>
            </a:r>
            <a:r>
              <a:rPr lang="sv-SE" sz="1100" dirty="0"/>
              <a:t>beräknas med hjälp av den regionalekonomiska modellen (</a:t>
            </a:r>
            <a:r>
              <a:rPr lang="sv-SE" sz="1100" dirty="0" err="1"/>
              <a:t>rAps</a:t>
            </a:r>
            <a:r>
              <a:rPr lang="sv-SE" sz="1100" dirty="0"/>
              <a:t>). </a:t>
            </a:r>
            <a:r>
              <a:rPr lang="sv-SE" sz="1100" dirty="0" smtClean="0"/>
              <a:t>Modellen </a:t>
            </a:r>
            <a:r>
              <a:rPr lang="sv-SE" sz="1100" dirty="0"/>
              <a:t>har utvecklats i samarbete mellan SCB, Nutek (numera Tillväxtverket), det norska forskningsinstitutet SINTEF och WSP</a:t>
            </a:r>
            <a:r>
              <a:rPr lang="sv-SE" sz="1100" dirty="0" smtClean="0"/>
              <a:t>.</a:t>
            </a:r>
          </a:p>
          <a:p>
            <a:pPr marL="0" indent="0">
              <a:buNone/>
            </a:pPr>
            <a:endParaRPr lang="sv-SE" sz="1100" dirty="0" smtClean="0"/>
          </a:p>
          <a:p>
            <a:r>
              <a:rPr lang="sv-SE" sz="1100" dirty="0" smtClean="0"/>
              <a:t>Modellen </a:t>
            </a:r>
            <a:r>
              <a:rPr lang="sv-SE" sz="1100" dirty="0"/>
              <a:t>har </a:t>
            </a:r>
            <a:r>
              <a:rPr lang="sv-SE" sz="1100" dirty="0" smtClean="0"/>
              <a:t>tidigare </a:t>
            </a:r>
            <a:r>
              <a:rPr lang="sv-SE" sz="1100" dirty="0"/>
              <a:t>använts </a:t>
            </a:r>
            <a:r>
              <a:rPr lang="sv-SE" sz="1100" dirty="0" smtClean="0"/>
              <a:t>bland annat inom </a:t>
            </a:r>
            <a:r>
              <a:rPr lang="sv-SE" sz="1100" dirty="0"/>
              <a:t>ramen för Finansdepartements Långtidsutredning, vid framtagande av indata till Trafikverkets nationella planering samt inom arbetet med den regionala utvecklingsplanen för Stockholms län (RUFS).  </a:t>
            </a:r>
            <a:endParaRPr lang="sv-SE" sz="1100" dirty="0" smtClean="0"/>
          </a:p>
          <a:p>
            <a:pPr marL="0" indent="0">
              <a:buNone/>
            </a:pPr>
            <a:endParaRPr lang="sv-SE" sz="1100" dirty="0"/>
          </a:p>
          <a:p>
            <a:r>
              <a:rPr lang="sv-SE" sz="1100" dirty="0" err="1" smtClean="0"/>
              <a:t>rAps</a:t>
            </a:r>
            <a:r>
              <a:rPr lang="sv-SE" sz="1100" dirty="0" smtClean="0"/>
              <a:t> är uppbyggd </a:t>
            </a:r>
            <a:r>
              <a:rPr lang="sv-SE" sz="1100" dirty="0"/>
              <a:t>kring fem delmodeller. Mellan dessa modeller finns ett iterativt förhållande, det vill säga </a:t>
            </a:r>
            <a:r>
              <a:rPr lang="sv-SE" sz="1100" dirty="0" smtClean="0"/>
              <a:t>att beräkningar </a:t>
            </a:r>
            <a:r>
              <a:rPr lang="sv-SE" sz="1100" dirty="0"/>
              <a:t>slussas fram och tillbaka mellan modellerna till dess att jämvikt nåtts </a:t>
            </a:r>
            <a:r>
              <a:rPr lang="sv-SE" sz="1100" dirty="0" smtClean="0"/>
              <a:t>i alla delar av ekonomin. </a:t>
            </a:r>
            <a:endParaRPr lang="en-US" sz="1100"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2077179"/>
            <a:ext cx="3528392" cy="2863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5004048" y="1628800"/>
            <a:ext cx="2520280" cy="261610"/>
          </a:xfrm>
          <a:prstGeom prst="rect">
            <a:avLst/>
          </a:prstGeom>
          <a:noFill/>
        </p:spPr>
        <p:txBody>
          <a:bodyPr wrap="square" rtlCol="0">
            <a:spAutoFit/>
          </a:bodyPr>
          <a:lstStyle/>
          <a:p>
            <a:r>
              <a:rPr lang="sv-SE" sz="1100" dirty="0" smtClean="0"/>
              <a:t>Figur 12. </a:t>
            </a:r>
            <a:r>
              <a:rPr lang="sv-SE" sz="1100" dirty="0" err="1" smtClean="0"/>
              <a:t>rAps</a:t>
            </a:r>
            <a:r>
              <a:rPr lang="sv-SE" sz="1100" dirty="0" smtClean="0"/>
              <a:t> – en principskiss</a:t>
            </a:r>
            <a:endParaRPr lang="sv-SE" sz="1100" dirty="0"/>
          </a:p>
        </p:txBody>
      </p:sp>
      <p:sp>
        <p:nvSpPr>
          <p:cNvPr id="6" name="Platshållare för bildnummer 5"/>
          <p:cNvSpPr>
            <a:spLocks noGrp="1"/>
          </p:cNvSpPr>
          <p:nvPr>
            <p:ph type="sldNum" sz="quarter" idx="10"/>
          </p:nvPr>
        </p:nvSpPr>
        <p:spPr/>
        <p:txBody>
          <a:bodyPr/>
          <a:lstStyle/>
          <a:p>
            <a:fld id="{756C82AC-0D05-477E-AE7B-1275C355E836}" type="slidenum">
              <a:rPr lang="en-GB" smtClean="0"/>
              <a:pPr/>
              <a:t>13</a:t>
            </a:fld>
            <a:endParaRPr lang="en-GB"/>
          </a:p>
        </p:txBody>
      </p:sp>
    </p:spTree>
    <p:extLst>
      <p:ext uri="{BB962C8B-B14F-4D97-AF65-F5344CB8AC3E}">
        <p14:creationId xmlns:p14="http://schemas.microsoft.com/office/powerpoint/2010/main" xmlns="" val="13747521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Hur uppstår de regionalekonomiska effekterna?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1433857779"/>
              </p:ext>
            </p:extLst>
          </p:nvPr>
        </p:nvGraphicFramePr>
        <p:xfrm>
          <a:off x="5004048" y="2132856"/>
          <a:ext cx="33123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539552" y="1412776"/>
            <a:ext cx="3990975" cy="4968552"/>
          </a:xfrm>
        </p:spPr>
        <p:txBody>
          <a:bodyPr/>
          <a:lstStyle/>
          <a:p>
            <a:pPr marL="0" indent="0">
              <a:buNone/>
            </a:pPr>
            <a:r>
              <a:rPr lang="sv-SE" sz="1100" dirty="0" smtClean="0"/>
              <a:t>Modellsambanden i  </a:t>
            </a:r>
            <a:r>
              <a:rPr lang="sv-SE" sz="1100" dirty="0" err="1" smtClean="0"/>
              <a:t>rAps</a:t>
            </a:r>
            <a:r>
              <a:rPr lang="sv-SE" sz="1100" dirty="0" smtClean="0"/>
              <a:t> är komplexa, vilket återspeglar hur en regions ekonomi i praktiken fungerar.  Modellen arbetar iterativt, det vill säga en förändring i någon delmodellerna, till exempel ett lägre byggande, fortplantar sig genom att beräkningar slussas fram och tillbaka mellan delmodellerna till dess att jämvikt har nåtts på all delmarknader i den regionala ekonomin. </a:t>
            </a:r>
          </a:p>
          <a:p>
            <a:pPr marL="0" indent="0">
              <a:buNone/>
            </a:pPr>
            <a:r>
              <a:rPr lang="sv-SE" sz="1100" dirty="0" smtClean="0"/>
              <a:t>Om man bortser något från komplexiteten i hur den regionala ekonomin fungerar så finns det ändå i grunden en tämligen rak kedja mellan ett fortsatt lågt bostadsbyggande och genomslaget på övriga delar av ekonomin. Denna kedja illustreras i figur 13 till höger. </a:t>
            </a:r>
          </a:p>
          <a:p>
            <a:pPr marL="0" indent="0">
              <a:buNone/>
            </a:pPr>
            <a:r>
              <a:rPr lang="sv-SE" sz="1100" dirty="0" smtClean="0"/>
              <a:t>(1) </a:t>
            </a:r>
            <a:r>
              <a:rPr lang="sv-SE" sz="1100" i="1" dirty="0" smtClean="0"/>
              <a:t>Ett fortsatt lågt byggande </a:t>
            </a:r>
            <a:r>
              <a:rPr lang="sv-SE" sz="1100" dirty="0" smtClean="0"/>
              <a:t>som inte svarar upp mot den potentiella befolkningstillväxten leder till att färre kommer att flytta till Göteborg från andra delar av landet, samtidigt som utflyttningen från regionen ökar. Sammantaget leder detta till ett (2) </a:t>
            </a:r>
            <a:r>
              <a:rPr lang="sv-SE" sz="1100" i="1" dirty="0" smtClean="0"/>
              <a:t>minskat inrikes flyttnetto</a:t>
            </a:r>
            <a:r>
              <a:rPr lang="sv-SE" sz="1100" dirty="0" smtClean="0"/>
              <a:t>. </a:t>
            </a:r>
          </a:p>
          <a:p>
            <a:pPr marL="0" indent="0">
              <a:buNone/>
            </a:pPr>
            <a:r>
              <a:rPr lang="sv-SE" sz="1100" dirty="0" smtClean="0"/>
              <a:t>Ett minskat flyttnetto ger (3) </a:t>
            </a:r>
            <a:r>
              <a:rPr lang="sv-SE" sz="1100" i="1" dirty="0" smtClean="0"/>
              <a:t>negativa effekter på befolkningen</a:t>
            </a:r>
            <a:r>
              <a:rPr lang="sv-SE" sz="1100" dirty="0" smtClean="0"/>
              <a:t>, och då framförallt befolkningen i arbetsför ålder. Detta leder i sin tur till ett (4) </a:t>
            </a:r>
            <a:r>
              <a:rPr lang="sv-SE" sz="1100" i="1" dirty="0" smtClean="0"/>
              <a:t>minskat arbetskraftsutbud</a:t>
            </a:r>
            <a:r>
              <a:rPr lang="sv-SE" sz="1100" dirty="0" smtClean="0"/>
              <a:t>. </a:t>
            </a:r>
          </a:p>
          <a:p>
            <a:pPr marL="0" indent="0">
              <a:buNone/>
            </a:pPr>
            <a:r>
              <a:rPr lang="sv-SE" sz="1100" dirty="0" smtClean="0"/>
              <a:t>När utbudet av arbetskraft minskar sker också på lite sikt en minskning av (5) </a:t>
            </a:r>
            <a:r>
              <a:rPr lang="sv-SE" sz="1100" i="1" dirty="0" smtClean="0"/>
              <a:t>sysselsättningen</a:t>
            </a:r>
            <a:r>
              <a:rPr lang="sv-SE" sz="1100" dirty="0"/>
              <a:t> </a:t>
            </a:r>
            <a:r>
              <a:rPr lang="sv-SE" sz="1100" dirty="0" smtClean="0"/>
              <a:t>och därmed också (6) </a:t>
            </a:r>
            <a:r>
              <a:rPr lang="sv-SE" sz="1100" i="1" dirty="0" smtClean="0"/>
              <a:t>produktionen</a:t>
            </a:r>
            <a:r>
              <a:rPr lang="sv-SE" sz="1100" dirty="0" smtClean="0"/>
              <a:t> i regionen. </a:t>
            </a:r>
          </a:p>
          <a:p>
            <a:pPr marL="0" indent="0">
              <a:buNone/>
            </a:pPr>
            <a:r>
              <a:rPr lang="sv-SE" sz="1100" dirty="0" smtClean="0"/>
              <a:t>En konsekvens av färre sysselsatta och minskad produktion är att (7) </a:t>
            </a:r>
            <a:r>
              <a:rPr lang="sv-SE" sz="1100" i="1" dirty="0" smtClean="0"/>
              <a:t>de samlade löneinkomsterna </a:t>
            </a:r>
            <a:r>
              <a:rPr lang="sv-SE" sz="1100" dirty="0" smtClean="0"/>
              <a:t>och därmed (8) </a:t>
            </a:r>
            <a:r>
              <a:rPr lang="sv-SE" sz="1100" i="1" dirty="0" smtClean="0"/>
              <a:t>skatteintäkterna</a:t>
            </a:r>
            <a:r>
              <a:rPr lang="sv-SE" sz="1100" dirty="0" smtClean="0"/>
              <a:t> minskar.   </a:t>
            </a:r>
            <a:endParaRPr lang="sv-SE" sz="1100" dirty="0"/>
          </a:p>
          <a:p>
            <a:pPr marL="0" indent="0">
              <a:buNone/>
            </a:pPr>
            <a:endParaRPr lang="sv-SE" sz="1100" dirty="0" smtClean="0"/>
          </a:p>
          <a:p>
            <a:pPr marL="0" indent="0">
              <a:buNone/>
            </a:pPr>
            <a:endParaRPr lang="en-US" sz="1100" dirty="0"/>
          </a:p>
        </p:txBody>
      </p:sp>
      <p:sp>
        <p:nvSpPr>
          <p:cNvPr id="6" name="TextBox 5"/>
          <p:cNvSpPr txBox="1"/>
          <p:nvPr/>
        </p:nvSpPr>
        <p:spPr>
          <a:xfrm>
            <a:off x="4860032" y="1475065"/>
            <a:ext cx="4132735" cy="430887"/>
          </a:xfrm>
          <a:prstGeom prst="rect">
            <a:avLst/>
          </a:prstGeom>
          <a:noFill/>
        </p:spPr>
        <p:txBody>
          <a:bodyPr wrap="square" rtlCol="0">
            <a:spAutoFit/>
          </a:bodyPr>
          <a:lstStyle/>
          <a:p>
            <a:r>
              <a:rPr lang="sv-SE" sz="1100" dirty="0" smtClean="0"/>
              <a:t>Figur 13. Effekter av ett lågt byggande – en schematisk beskrivning</a:t>
            </a:r>
            <a:endParaRPr lang="sv-SE" sz="1100" dirty="0"/>
          </a:p>
        </p:txBody>
      </p:sp>
      <p:sp>
        <p:nvSpPr>
          <p:cNvPr id="7" name="Platshållare för bildnummer 6"/>
          <p:cNvSpPr>
            <a:spLocks noGrp="1"/>
          </p:cNvSpPr>
          <p:nvPr>
            <p:ph type="sldNum" sz="quarter" idx="10"/>
          </p:nvPr>
        </p:nvSpPr>
        <p:spPr/>
        <p:txBody>
          <a:bodyPr/>
          <a:lstStyle/>
          <a:p>
            <a:fld id="{756C82AC-0D05-477E-AE7B-1275C355E836}" type="slidenum">
              <a:rPr lang="en-GB" smtClean="0"/>
              <a:pPr/>
              <a:t>14</a:t>
            </a:fld>
            <a:endParaRPr lang="en-GB"/>
          </a:p>
        </p:txBody>
      </p:sp>
    </p:spTree>
    <p:extLst>
      <p:ext uri="{BB962C8B-B14F-4D97-AF65-F5344CB8AC3E}">
        <p14:creationId xmlns:p14="http://schemas.microsoft.com/office/powerpoint/2010/main" xmlns="" val="41950425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befolkningsutvecklingen</a:t>
            </a:r>
            <a:endParaRPr lang="en-US" dirty="0"/>
          </a:p>
        </p:txBody>
      </p:sp>
      <p:sp>
        <p:nvSpPr>
          <p:cNvPr id="3" name="Content Placeholder 2"/>
          <p:cNvSpPr>
            <a:spLocks noGrp="1"/>
          </p:cNvSpPr>
          <p:nvPr>
            <p:ph sz="half" idx="1"/>
          </p:nvPr>
        </p:nvSpPr>
        <p:spPr>
          <a:xfrm>
            <a:off x="469901" y="1419224"/>
            <a:ext cx="3165995" cy="4818087"/>
          </a:xfrm>
        </p:spPr>
        <p:txBody>
          <a:bodyPr/>
          <a:lstStyle/>
          <a:p>
            <a:r>
              <a:rPr lang="sv-SE" sz="1100" dirty="0" smtClean="0"/>
              <a:t>I </a:t>
            </a:r>
            <a:r>
              <a:rPr lang="sv-SE" sz="1100" dirty="0" smtClean="0">
                <a:solidFill>
                  <a:schemeClr val="accent1"/>
                </a:solidFill>
              </a:rPr>
              <a:t>jämförelsealternativet (JA)</a:t>
            </a:r>
            <a:r>
              <a:rPr lang="sv-SE" sz="1100" dirty="0" smtClean="0"/>
              <a:t>, där bostadsbyggandet inte utgör ett hinder för regionens tillväxt, växer befolkningen med drygt 178 000 mellan 2012 och 2030, från 948 000 till 1 126 000 invånare. Den inrikes flyttnettot  beräknas till cirka + 2000 per år i snitt. </a:t>
            </a:r>
          </a:p>
          <a:p>
            <a:endParaRPr lang="sv-SE" sz="1100" dirty="0"/>
          </a:p>
          <a:p>
            <a:r>
              <a:rPr lang="sv-SE" sz="1100" dirty="0" smtClean="0"/>
              <a:t>I det </a:t>
            </a:r>
            <a:r>
              <a:rPr lang="sv-SE" sz="1100" dirty="0" smtClean="0">
                <a:solidFill>
                  <a:schemeClr val="accent1"/>
                </a:solidFill>
              </a:rPr>
              <a:t>första utredningsalternativet (UA 1)</a:t>
            </a:r>
            <a:r>
              <a:rPr lang="sv-SE" sz="1100" dirty="0" smtClean="0"/>
              <a:t> räcker inte bostadsbyggandet till för att regionen ska kunna ta tillvara sin potentiella befolkningstillväxt. I jämförelse med JA blir därför antalet invånare 46 000 färre år 2030. Den svagare befolknings-tillväxten beror på att det positiva inrikes flyttnettot i JA vänds till ett svagt negativt flyttnetto (- 200 per år i snitt). </a:t>
            </a:r>
          </a:p>
          <a:p>
            <a:pPr marL="0" indent="0">
              <a:buNone/>
            </a:pPr>
            <a:endParaRPr lang="sv-SE" sz="1100" dirty="0" smtClean="0"/>
          </a:p>
          <a:p>
            <a:r>
              <a:rPr lang="sv-SE" sz="1100" dirty="0" smtClean="0"/>
              <a:t>I det </a:t>
            </a:r>
            <a:r>
              <a:rPr lang="sv-SE" sz="1100" dirty="0" smtClean="0">
                <a:solidFill>
                  <a:schemeClr val="accent1"/>
                </a:solidFill>
              </a:rPr>
              <a:t>andra utredningsalternativet (UA 2)</a:t>
            </a:r>
            <a:r>
              <a:rPr lang="sv-SE" sz="1100" dirty="0" smtClean="0"/>
              <a:t>, som till skillnad från UA 1, innebär att boendetätheten inte tillåts öka ytterligare, blir befolkningstillväxten ännu något lägre. Jämfört med JA beräknas invånarna i regionen bli 64 000 färre år 2030, vilket beror på ett relativt stort negativt inrikes flyttnetto (-1000 per år i snitt). </a:t>
            </a:r>
            <a:endParaRPr lang="en-US" sz="11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606403827"/>
              </p:ext>
            </p:extLst>
          </p:nvPr>
        </p:nvGraphicFramePr>
        <p:xfrm>
          <a:off x="-5077072" y="1844824"/>
          <a:ext cx="4752330" cy="2873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895649" y="5445224"/>
            <a:ext cx="4780807" cy="954107"/>
          </a:xfrm>
          <a:prstGeom prst="rect">
            <a:avLst/>
          </a:prstGeom>
          <a:noFill/>
        </p:spPr>
        <p:txBody>
          <a:bodyPr wrap="square" lIns="36000" rIns="36000" rtlCol="0">
            <a:spAutoFit/>
          </a:bodyPr>
          <a:lstStyle/>
          <a:p>
            <a:r>
              <a:rPr lang="sv-SE" sz="800" dirty="0" err="1" smtClean="0"/>
              <a:t>Anm</a:t>
            </a:r>
            <a:r>
              <a:rPr lang="sv-SE" sz="800" dirty="0" smtClean="0"/>
              <a:t>: Befolkningstillväxten består av tre komponenter – födelsenettot, det inrikes flyttnettot samt det utrikes flyttnettot. Av dessa kan det primärt antas vara det inrikes flyttnettot som påverkas av ett lågt bostadsbyggande. Det utrikes flyttnettot styrs till stor del av faktorer som inte i någon större utsträckning påverkas av byggandet i regionen, såsom den politiska utvecklingen i olika delar av världen och den nationella migrationspolitiken. Även födelsetalen kan antas vara relativt okänsliga för situationen på bostadsmarknaden, även om minskade inrikes flyttnetto ger en indirekt effekt på antalet födda i regionen. </a:t>
            </a:r>
            <a:endParaRPr lang="en-US" sz="800" dirty="0"/>
          </a:p>
        </p:txBody>
      </p:sp>
      <p:sp>
        <p:nvSpPr>
          <p:cNvPr id="4" name="TextBox 3"/>
          <p:cNvSpPr txBox="1"/>
          <p:nvPr/>
        </p:nvSpPr>
        <p:spPr>
          <a:xfrm>
            <a:off x="3895649" y="1844824"/>
            <a:ext cx="4132735" cy="261610"/>
          </a:xfrm>
          <a:prstGeom prst="rect">
            <a:avLst/>
          </a:prstGeom>
          <a:noFill/>
        </p:spPr>
        <p:txBody>
          <a:bodyPr wrap="square" rtlCol="0">
            <a:spAutoFit/>
          </a:bodyPr>
          <a:lstStyle/>
          <a:p>
            <a:r>
              <a:rPr lang="sv-SE" sz="1100" dirty="0" smtClean="0"/>
              <a:t>Figur 13. Befolkningsutveckling i de olika scenarierna</a:t>
            </a:r>
            <a:endParaRPr lang="sv-SE" sz="1100" dirty="0"/>
          </a:p>
        </p:txBody>
      </p:sp>
      <p:sp>
        <p:nvSpPr>
          <p:cNvPr id="9" name="TextBox 8"/>
          <p:cNvSpPr txBox="1"/>
          <p:nvPr/>
        </p:nvSpPr>
        <p:spPr>
          <a:xfrm>
            <a:off x="3995936" y="4869159"/>
            <a:ext cx="3916711" cy="338554"/>
          </a:xfrm>
          <a:prstGeom prst="rect">
            <a:avLst/>
          </a:prstGeom>
          <a:noFill/>
        </p:spPr>
        <p:txBody>
          <a:bodyPr wrap="square" rtlCol="0">
            <a:spAutoFit/>
          </a:bodyPr>
          <a:lstStyle/>
          <a:p>
            <a:r>
              <a:rPr lang="sv-SE" sz="800" dirty="0"/>
              <a:t>Källa </a:t>
            </a:r>
            <a:r>
              <a:rPr lang="sv-SE" sz="800" dirty="0" err="1"/>
              <a:t>WSP:s</a:t>
            </a:r>
            <a:r>
              <a:rPr lang="sv-SE" sz="800" dirty="0"/>
              <a:t> bearbetning av data </a:t>
            </a:r>
            <a:r>
              <a:rPr lang="sv-SE" sz="800" dirty="0" smtClean="0"/>
              <a:t>från SCB samt egna beräkningar. </a:t>
            </a:r>
            <a:endParaRPr lang="en-US" sz="800" dirty="0"/>
          </a:p>
          <a:p>
            <a:endParaRPr lang="en-US" sz="800"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2128250"/>
            <a:ext cx="4850892" cy="2740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Platshållare för bildnummer 9"/>
          <p:cNvSpPr>
            <a:spLocks noGrp="1"/>
          </p:cNvSpPr>
          <p:nvPr>
            <p:ph type="sldNum" sz="quarter" idx="10"/>
          </p:nvPr>
        </p:nvSpPr>
        <p:spPr/>
        <p:txBody>
          <a:bodyPr/>
          <a:lstStyle/>
          <a:p>
            <a:fld id="{756C82AC-0D05-477E-AE7B-1275C355E836}" type="slidenum">
              <a:rPr lang="en-GB" smtClean="0"/>
              <a:pPr/>
              <a:t>15</a:t>
            </a:fld>
            <a:endParaRPr lang="en-GB"/>
          </a:p>
        </p:txBody>
      </p:sp>
    </p:spTree>
    <p:extLst>
      <p:ext uri="{BB962C8B-B14F-4D97-AF65-F5344CB8AC3E}">
        <p14:creationId xmlns:p14="http://schemas.microsoft.com/office/powerpoint/2010/main" xmlns="" val="16372542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sysselsatt dagbefolkning</a:t>
            </a:r>
            <a:endParaRPr lang="en-US" dirty="0"/>
          </a:p>
        </p:txBody>
      </p:sp>
      <p:sp>
        <p:nvSpPr>
          <p:cNvPr id="3" name="Content Placeholder 2"/>
          <p:cNvSpPr>
            <a:spLocks noGrp="1"/>
          </p:cNvSpPr>
          <p:nvPr>
            <p:ph sz="half" idx="1"/>
          </p:nvPr>
        </p:nvSpPr>
        <p:spPr>
          <a:xfrm>
            <a:off x="469901" y="1268760"/>
            <a:ext cx="3958083" cy="5184576"/>
          </a:xfrm>
        </p:spPr>
        <p:txBody>
          <a:bodyPr/>
          <a:lstStyle/>
          <a:p>
            <a:pPr marL="0" indent="0">
              <a:buNone/>
            </a:pPr>
            <a:r>
              <a:rPr lang="sv-SE" sz="1100" dirty="0" smtClean="0"/>
              <a:t>Ett fortsatt lågt bostadsbyggande får även konsekvenser för hur många nya jobb som kan skapas i regionen. Effekten är av två slag; 1) den omedelbara effekten av att aktiviteten i bygg- och anläggningsnäringen blir lägre, och 2) det mer långsiktiga genomslaget i ekonomin som kommer av en lägre befolkningstillväxt. Den förstnämnda effekten återspeglas av det ”hack” i sysselsättningskurvan som kan noteras redan 2013. </a:t>
            </a:r>
          </a:p>
          <a:p>
            <a:pPr marL="0" indent="0">
              <a:buNone/>
            </a:pPr>
            <a:endParaRPr lang="sv-SE" sz="1100" dirty="0" smtClean="0"/>
          </a:p>
          <a:p>
            <a:r>
              <a:rPr lang="sv-SE" sz="1100" dirty="0" smtClean="0"/>
              <a:t>Med sysselsatt dagbefolkning menas alla dem som har sin arbetsplats i regionen. I måttet inkluderas alltså även de som pendlar in till regionen för att arbeta. </a:t>
            </a:r>
          </a:p>
          <a:p>
            <a:pPr marL="0" indent="0">
              <a:buNone/>
            </a:pPr>
            <a:endParaRPr lang="sv-SE" sz="1100" dirty="0"/>
          </a:p>
          <a:p>
            <a:r>
              <a:rPr lang="sv-SE" sz="1100" dirty="0" smtClean="0"/>
              <a:t>I </a:t>
            </a:r>
            <a:r>
              <a:rPr lang="sv-SE" sz="1100" dirty="0" smtClean="0">
                <a:solidFill>
                  <a:schemeClr val="accent1"/>
                </a:solidFill>
              </a:rPr>
              <a:t>jämförelsealternativet (JA) </a:t>
            </a:r>
            <a:r>
              <a:rPr lang="sv-SE" sz="1100" dirty="0" smtClean="0"/>
              <a:t>ökar den  sysselsatta dagbefolkningen med 68 000 eller 14 procent mellan 2012 och 2030.</a:t>
            </a:r>
          </a:p>
          <a:p>
            <a:pPr marL="0" indent="0">
              <a:buNone/>
            </a:pPr>
            <a:endParaRPr lang="sv-SE" sz="1100" dirty="0" smtClean="0"/>
          </a:p>
          <a:p>
            <a:r>
              <a:rPr lang="sv-SE" sz="1100" dirty="0" smtClean="0"/>
              <a:t>I det </a:t>
            </a:r>
            <a:r>
              <a:rPr lang="sv-SE" sz="1100" dirty="0" smtClean="0">
                <a:solidFill>
                  <a:schemeClr val="accent1"/>
                </a:solidFill>
              </a:rPr>
              <a:t>första</a:t>
            </a:r>
            <a:r>
              <a:rPr lang="sv-SE" sz="1100" dirty="0" smtClean="0"/>
              <a:t> </a:t>
            </a:r>
            <a:r>
              <a:rPr lang="sv-SE" sz="1100" dirty="0" smtClean="0">
                <a:solidFill>
                  <a:schemeClr val="accent1"/>
                </a:solidFill>
              </a:rPr>
              <a:t>utredningsalternativet (UA 1) </a:t>
            </a:r>
            <a:r>
              <a:rPr lang="sv-SE" sz="1100" dirty="0" smtClean="0"/>
              <a:t>begränsas tillväxten till 40 000 personer eller drygt 8 procent. Det innebär att den sysselsatta dagbefolkningen år 2030 blir drygt 5 procent lägre än i JA. </a:t>
            </a:r>
          </a:p>
          <a:p>
            <a:pPr marL="0" indent="0">
              <a:buNone/>
            </a:pPr>
            <a:endParaRPr lang="sv-SE" sz="1100" dirty="0" smtClean="0"/>
          </a:p>
          <a:p>
            <a:r>
              <a:rPr lang="sv-SE" sz="1100" dirty="0" smtClean="0"/>
              <a:t>I </a:t>
            </a:r>
            <a:r>
              <a:rPr lang="sv-SE" sz="1100" dirty="0"/>
              <a:t>det </a:t>
            </a:r>
            <a:r>
              <a:rPr lang="sv-SE" sz="1100" dirty="0" smtClean="0">
                <a:solidFill>
                  <a:schemeClr val="accent1"/>
                </a:solidFill>
              </a:rPr>
              <a:t>andra utredningsalternativet (UA 2) </a:t>
            </a:r>
            <a:r>
              <a:rPr lang="sv-SE" sz="1100" dirty="0" smtClean="0"/>
              <a:t>blir den negativa effekten på sysselsättningen ännu något större. Tillväxten i sysselsatt dagbefolkning stannar vid 31 000 eller 6,5 procent. År 2030 är antalet arbetstillfällen i regionen 7 procent färre jämfört med JA.  </a:t>
            </a:r>
          </a:p>
          <a:p>
            <a:pPr marL="0" indent="0">
              <a:buNone/>
            </a:pPr>
            <a:endParaRPr lang="sv-SE" sz="1100" dirty="0" smtClean="0"/>
          </a:p>
          <a:p>
            <a:endParaRPr lang="sv-SE" sz="1100" dirty="0" smtClean="0"/>
          </a:p>
          <a:p>
            <a:endParaRPr lang="en-US" sz="1100" dirty="0"/>
          </a:p>
        </p:txBody>
      </p:sp>
      <p:graphicFrame>
        <p:nvGraphicFramePr>
          <p:cNvPr id="8" name="Chart 7"/>
          <p:cNvGraphicFramePr>
            <a:graphicFrameLocks/>
          </p:cNvGraphicFramePr>
          <p:nvPr>
            <p:extLst>
              <p:ext uri="{D42A27DB-BD31-4B8C-83A1-F6EECF244321}">
                <p14:modId xmlns:p14="http://schemas.microsoft.com/office/powerpoint/2010/main" xmlns="" val="1868290341"/>
              </p:ext>
            </p:extLst>
          </p:nvPr>
        </p:nvGraphicFramePr>
        <p:xfrm>
          <a:off x="-4284984" y="1952625"/>
          <a:ext cx="3960440"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644008" y="1916832"/>
            <a:ext cx="3600400" cy="261610"/>
          </a:xfrm>
          <a:prstGeom prst="rect">
            <a:avLst/>
          </a:prstGeom>
          <a:noFill/>
        </p:spPr>
        <p:txBody>
          <a:bodyPr wrap="square" rtlCol="0">
            <a:spAutoFit/>
          </a:bodyPr>
          <a:lstStyle/>
          <a:p>
            <a:r>
              <a:rPr lang="sv-SE" sz="1100" dirty="0" smtClean="0"/>
              <a:t>Figur 15. Sysselsatt dagbefolkning i olika scenarier</a:t>
            </a:r>
            <a:endParaRPr lang="sv-SE" sz="1100" dirty="0"/>
          </a:p>
        </p:txBody>
      </p:sp>
      <p:sp>
        <p:nvSpPr>
          <p:cNvPr id="7" name="TextBox 6"/>
          <p:cNvSpPr txBox="1"/>
          <p:nvPr/>
        </p:nvSpPr>
        <p:spPr>
          <a:xfrm>
            <a:off x="4630421" y="5211791"/>
            <a:ext cx="3027233" cy="338554"/>
          </a:xfrm>
          <a:prstGeom prst="rect">
            <a:avLst/>
          </a:prstGeom>
          <a:noFill/>
        </p:spPr>
        <p:txBody>
          <a:bodyPr wrap="square" rtlCol="0">
            <a:spAutoFit/>
          </a:bodyPr>
          <a:lstStyle/>
          <a:p>
            <a:r>
              <a:rPr lang="sv-SE" sz="800" dirty="0"/>
              <a:t>Källa </a:t>
            </a:r>
            <a:r>
              <a:rPr lang="sv-SE" sz="800" dirty="0" err="1"/>
              <a:t>WSP:s</a:t>
            </a:r>
            <a:r>
              <a:rPr lang="sv-SE" sz="800" dirty="0"/>
              <a:t> </a:t>
            </a:r>
            <a:r>
              <a:rPr lang="sv-SE" sz="800" dirty="0" smtClean="0"/>
              <a:t>beräkningar. </a:t>
            </a:r>
            <a:endParaRPr lang="en-US" sz="800" dirty="0"/>
          </a:p>
          <a:p>
            <a:endParaRPr lang="en-US" sz="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2190427"/>
            <a:ext cx="3889415" cy="2959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16</a:t>
            </a:fld>
            <a:endParaRPr lang="en-GB"/>
          </a:p>
        </p:txBody>
      </p:sp>
    </p:spTree>
    <p:extLst>
      <p:ext uri="{BB962C8B-B14F-4D97-AF65-F5344CB8AC3E}">
        <p14:creationId xmlns:p14="http://schemas.microsoft.com/office/powerpoint/2010/main" xmlns="" val="34765871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sysselsatt nattbefolkning</a:t>
            </a:r>
            <a:endParaRPr lang="en-US" dirty="0"/>
          </a:p>
        </p:txBody>
      </p:sp>
      <p:sp>
        <p:nvSpPr>
          <p:cNvPr id="3" name="Content Placeholder 2"/>
          <p:cNvSpPr>
            <a:spLocks noGrp="1"/>
          </p:cNvSpPr>
          <p:nvPr>
            <p:ph sz="half" idx="1"/>
          </p:nvPr>
        </p:nvSpPr>
        <p:spPr>
          <a:xfrm>
            <a:off x="469900" y="1268760"/>
            <a:ext cx="3990975" cy="5040560"/>
          </a:xfrm>
        </p:spPr>
        <p:txBody>
          <a:bodyPr/>
          <a:lstStyle/>
          <a:p>
            <a:r>
              <a:rPr lang="sv-SE" sz="1100" dirty="0" smtClean="0"/>
              <a:t>Med sysselsatt nattbefolkning avses alla sysselsatta med bostad i regionen, det vill säga även de som pendlar till jobb utanför regionen. </a:t>
            </a:r>
          </a:p>
          <a:p>
            <a:pPr marL="0" indent="0">
              <a:buNone/>
            </a:pPr>
            <a:endParaRPr lang="sv-SE" sz="1100" dirty="0" smtClean="0"/>
          </a:p>
          <a:p>
            <a:r>
              <a:rPr lang="sv-SE" sz="1100" dirty="0" smtClean="0"/>
              <a:t>GR har ett positivt pendlingsnetto, det vill säga att de som pendlar in till regionen är fler än de som pendlar ut från regionen. Det innebär att den sysselsatta nattbefolkningen är något mindre än den sysselsatta dagfolkningen. </a:t>
            </a:r>
          </a:p>
          <a:p>
            <a:endParaRPr lang="sv-SE" sz="1100" dirty="0"/>
          </a:p>
          <a:p>
            <a:r>
              <a:rPr lang="sv-SE" sz="1100" dirty="0" smtClean="0"/>
              <a:t>I </a:t>
            </a:r>
            <a:r>
              <a:rPr lang="sv-SE" sz="1100" dirty="0" smtClean="0">
                <a:solidFill>
                  <a:schemeClr val="accent1"/>
                </a:solidFill>
              </a:rPr>
              <a:t>jämförelsealternativet (JA)</a:t>
            </a:r>
            <a:r>
              <a:rPr lang="sv-SE" sz="1100" dirty="0" smtClean="0"/>
              <a:t> ökar den sysselsatta nattbefolkningen med 70 000 mellan 2012 och 2030, det vill säga något mer än dagbefolkningen. Det är en återspegling av att befolkningen i GR växer snabbare än i omkringliggande kommuner, vilket får till följd att utpendlingen ökar något mer än inpendlingen. </a:t>
            </a:r>
          </a:p>
          <a:p>
            <a:endParaRPr lang="sv-SE" sz="1100" dirty="0"/>
          </a:p>
          <a:p>
            <a:r>
              <a:rPr lang="sv-SE" sz="1100" dirty="0" smtClean="0"/>
              <a:t>I det </a:t>
            </a:r>
            <a:r>
              <a:rPr lang="sv-SE" sz="1100" dirty="0" smtClean="0">
                <a:solidFill>
                  <a:schemeClr val="accent1"/>
                </a:solidFill>
              </a:rPr>
              <a:t>första utredningsalternativet (UA 1)</a:t>
            </a:r>
            <a:r>
              <a:rPr lang="sv-SE" sz="1100" dirty="0" smtClean="0"/>
              <a:t> begränsas tillväxten i nattbefolkningen till 43 000. År 2030 beräknas den sysselsatta nattbefolkningen bli 5 procent lägre jämfört med JA. </a:t>
            </a:r>
          </a:p>
          <a:p>
            <a:endParaRPr lang="sv-SE" sz="1100" dirty="0"/>
          </a:p>
          <a:p>
            <a:r>
              <a:rPr lang="sv-SE" sz="1100" dirty="0" smtClean="0"/>
              <a:t>I det </a:t>
            </a:r>
            <a:r>
              <a:rPr lang="sv-SE" sz="1100" dirty="0" smtClean="0">
                <a:solidFill>
                  <a:schemeClr val="accent1"/>
                </a:solidFill>
              </a:rPr>
              <a:t>andra utredningsalternativet (UA 2) </a:t>
            </a:r>
            <a:r>
              <a:rPr lang="sv-SE" sz="1100" dirty="0" smtClean="0"/>
              <a:t>ökar gapet ytterligare något relativt JA. Tillväxten stannar vid 35 000 och år 2030 bedöms den sysselsatta nattbefolkningen bli nästan 7 procent lägre än i JA. </a:t>
            </a:r>
          </a:p>
          <a:p>
            <a:endParaRPr lang="sv-SE" sz="1100" dirty="0"/>
          </a:p>
          <a:p>
            <a:endParaRPr lang="sv-SE" sz="1100" dirty="0" smtClean="0"/>
          </a:p>
          <a:p>
            <a:endParaRPr lang="en-US" sz="11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 val="2881184507"/>
              </p:ext>
            </p:extLst>
          </p:nvPr>
        </p:nvGraphicFramePr>
        <p:xfrm>
          <a:off x="-5149080" y="1556792"/>
          <a:ext cx="4248472" cy="27298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0" y="2060848"/>
            <a:ext cx="3600400" cy="261610"/>
          </a:xfrm>
          <a:prstGeom prst="rect">
            <a:avLst/>
          </a:prstGeom>
          <a:noFill/>
        </p:spPr>
        <p:txBody>
          <a:bodyPr wrap="square" rtlCol="0">
            <a:spAutoFit/>
          </a:bodyPr>
          <a:lstStyle/>
          <a:p>
            <a:r>
              <a:rPr lang="sv-SE" sz="1100" dirty="0" smtClean="0"/>
              <a:t>Figur 16. Sysselsatt nattbefolkning i olika scenarier</a:t>
            </a:r>
            <a:endParaRPr lang="sv-SE" sz="1100" dirty="0"/>
          </a:p>
        </p:txBody>
      </p:sp>
      <p:sp>
        <p:nvSpPr>
          <p:cNvPr id="8" name="TextBox 7"/>
          <p:cNvSpPr txBox="1"/>
          <p:nvPr/>
        </p:nvSpPr>
        <p:spPr>
          <a:xfrm>
            <a:off x="4684805" y="5215569"/>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a:t>
            </a:r>
            <a:r>
              <a:rPr lang="sv-SE" sz="800" dirty="0" smtClean="0"/>
              <a:t>beräkningar. </a:t>
            </a:r>
            <a:endParaRPr lang="en-US" sz="800" dirty="0"/>
          </a:p>
          <a:p>
            <a:endParaRPr lang="en-US" sz="800" dirty="0"/>
          </a:p>
        </p:txBody>
      </p:sp>
      <p:pic>
        <p:nvPicPr>
          <p:cNvPr id="717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4609" y="2403381"/>
            <a:ext cx="3841123" cy="2794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17</a:t>
            </a:fld>
            <a:endParaRPr lang="en-GB"/>
          </a:p>
        </p:txBody>
      </p:sp>
    </p:spTree>
    <p:extLst>
      <p:ext uri="{BB962C8B-B14F-4D97-AF65-F5344CB8AC3E}">
        <p14:creationId xmlns:p14="http://schemas.microsoft.com/office/powerpoint/2010/main" xmlns="" val="27029999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bruttoregionprodukten (BRP)</a:t>
            </a:r>
            <a:endParaRPr lang="en-US" dirty="0"/>
          </a:p>
        </p:txBody>
      </p:sp>
      <p:sp>
        <p:nvSpPr>
          <p:cNvPr id="3" name="Content Placeholder 2"/>
          <p:cNvSpPr>
            <a:spLocks noGrp="1"/>
          </p:cNvSpPr>
          <p:nvPr>
            <p:ph sz="half" idx="1"/>
          </p:nvPr>
        </p:nvSpPr>
        <p:spPr/>
        <p:txBody>
          <a:bodyPr/>
          <a:lstStyle/>
          <a:p>
            <a:r>
              <a:rPr lang="sv-SE" sz="1100" dirty="0" smtClean="0"/>
              <a:t>Bruttoregionprodukt är den regionala motsvarigheten till BNP, det vill säga det är ett mått på värdet av alla varor och tjänster som produceras i regionen. </a:t>
            </a:r>
          </a:p>
          <a:p>
            <a:endParaRPr lang="sv-SE" sz="1100" dirty="0"/>
          </a:p>
          <a:p>
            <a:r>
              <a:rPr lang="sv-SE" sz="1100" dirty="0" smtClean="0"/>
              <a:t>I </a:t>
            </a:r>
            <a:r>
              <a:rPr lang="sv-SE" sz="1100" dirty="0" smtClean="0">
                <a:solidFill>
                  <a:schemeClr val="accent1"/>
                </a:solidFill>
              </a:rPr>
              <a:t>jämförelsealternativet (JA) </a:t>
            </a:r>
            <a:r>
              <a:rPr lang="sv-SE" sz="1100" dirty="0" smtClean="0"/>
              <a:t>växer BRP med i genomsnitt 2,4 procent per år fram till år 2030, från 368 mdr kr 2012 till 566 mdr kr 2030. </a:t>
            </a:r>
          </a:p>
          <a:p>
            <a:endParaRPr lang="sv-SE" sz="1100" dirty="0"/>
          </a:p>
          <a:p>
            <a:r>
              <a:rPr lang="sv-SE" sz="1100" dirty="0" smtClean="0"/>
              <a:t>Den lägre sysselsättningstillväxten gör att BRP växer något långsammare i de </a:t>
            </a:r>
            <a:r>
              <a:rPr lang="sv-SE" sz="1100" dirty="0" smtClean="0">
                <a:solidFill>
                  <a:schemeClr val="accent1"/>
                </a:solidFill>
              </a:rPr>
              <a:t>bägge utredningsalternativen</a:t>
            </a:r>
            <a:r>
              <a:rPr lang="sv-SE" sz="1100" dirty="0" smtClean="0"/>
              <a:t>, omkring 2,2 procent per år istället för 2,4 procent som i JA. </a:t>
            </a:r>
            <a:endParaRPr lang="sv-SE" sz="1100" dirty="0"/>
          </a:p>
          <a:p>
            <a:endParaRPr lang="sv-SE" sz="1100" dirty="0" smtClean="0"/>
          </a:p>
          <a:p>
            <a:r>
              <a:rPr lang="sv-SE" sz="1100" dirty="0" smtClean="0"/>
              <a:t>År 2030 beräknas BRP vara 19 respektive 25 mdr lägre i UA 1 respektive UA 2 jämfört med JA. Det motsvarar </a:t>
            </a:r>
            <a:r>
              <a:rPr lang="sv-SE" sz="1100" dirty="0"/>
              <a:t>en BRP-nivå </a:t>
            </a:r>
            <a:r>
              <a:rPr lang="sv-SE" sz="1100" dirty="0" smtClean="0"/>
              <a:t>som är 3,3 respektive 4,3 procent lägre. </a:t>
            </a:r>
          </a:p>
          <a:p>
            <a:endParaRPr lang="sv-SE" sz="1100" dirty="0"/>
          </a:p>
          <a:p>
            <a:r>
              <a:rPr lang="sv-SE" sz="1100" dirty="0" smtClean="0"/>
              <a:t>Sett över hela perioden 2013-2030 beräknas det totala diskonterade produktionsbortfallet i regionen till 149 mdr kr i UA 1 och 204 mdr kr i UA 2. I relation till den totala produktionen i regionen 2013-2030 motsvarar detta ett bortfall på 2,5-3,5 procent. Lite förenklat utryckt kan därför man beskriva det som att </a:t>
            </a:r>
            <a:r>
              <a:rPr lang="sv-SE" sz="1100" dirty="0" smtClean="0">
                <a:solidFill>
                  <a:schemeClr val="accent1"/>
                </a:solidFill>
              </a:rPr>
              <a:t>det låga byggandet innebär att regionen förlorar ett års tillväxt i BRP</a:t>
            </a:r>
            <a:r>
              <a:rPr lang="sv-SE" sz="1100" dirty="0" smtClean="0"/>
              <a:t>.  </a:t>
            </a:r>
          </a:p>
          <a:p>
            <a:endParaRPr lang="sv-SE" sz="1100" dirty="0"/>
          </a:p>
          <a:p>
            <a:endParaRPr lang="sv-SE" sz="1100" dirty="0" smtClean="0"/>
          </a:p>
          <a:p>
            <a:endParaRPr lang="en-US" sz="11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1159692011"/>
              </p:ext>
            </p:extLst>
          </p:nvPr>
        </p:nvGraphicFramePr>
        <p:xfrm>
          <a:off x="-4501008" y="2564904"/>
          <a:ext cx="3990975" cy="27298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788023" y="2060848"/>
            <a:ext cx="4004651" cy="261610"/>
          </a:xfrm>
          <a:prstGeom prst="rect">
            <a:avLst/>
          </a:prstGeom>
          <a:noFill/>
        </p:spPr>
        <p:txBody>
          <a:bodyPr wrap="square" rtlCol="0">
            <a:spAutoFit/>
          </a:bodyPr>
          <a:lstStyle/>
          <a:p>
            <a:r>
              <a:rPr lang="sv-SE" sz="1100" dirty="0" smtClean="0"/>
              <a:t>Figur 17. Bruttoregionprodukten (mnkr) i olika scenarier</a:t>
            </a:r>
            <a:endParaRPr lang="sv-SE" sz="1100" dirty="0"/>
          </a:p>
        </p:txBody>
      </p:sp>
      <p:sp>
        <p:nvSpPr>
          <p:cNvPr id="7" name="TextBox 6"/>
          <p:cNvSpPr txBox="1"/>
          <p:nvPr/>
        </p:nvSpPr>
        <p:spPr>
          <a:xfrm>
            <a:off x="4788024" y="5132262"/>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a:t>
            </a:r>
            <a:r>
              <a:rPr lang="sv-SE" sz="800" dirty="0" smtClean="0"/>
              <a:t>beräkningar. </a:t>
            </a:r>
            <a:endParaRPr lang="en-US" sz="800" dirty="0"/>
          </a:p>
          <a:p>
            <a:endParaRPr lang="en-US" sz="8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3345" y="2323753"/>
            <a:ext cx="4039330" cy="2808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18</a:t>
            </a:fld>
            <a:endParaRPr lang="en-GB"/>
          </a:p>
        </p:txBody>
      </p:sp>
    </p:spTree>
    <p:extLst>
      <p:ext uri="{BB962C8B-B14F-4D97-AF65-F5344CB8AC3E}">
        <p14:creationId xmlns:p14="http://schemas.microsoft.com/office/powerpoint/2010/main" xmlns="" val="18996263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Effekter på löneinkomster</a:t>
            </a:r>
            <a:endParaRPr lang="en-US" dirty="0"/>
          </a:p>
        </p:txBody>
      </p:sp>
      <p:sp>
        <p:nvSpPr>
          <p:cNvPr id="3" name="Content Placeholder 2"/>
          <p:cNvSpPr>
            <a:spLocks noGrp="1"/>
          </p:cNvSpPr>
          <p:nvPr>
            <p:ph sz="half" idx="1"/>
          </p:nvPr>
        </p:nvSpPr>
        <p:spPr>
          <a:xfrm>
            <a:off x="467544" y="2060848"/>
            <a:ext cx="3816425" cy="3960440"/>
          </a:xfrm>
        </p:spPr>
        <p:txBody>
          <a:bodyPr/>
          <a:lstStyle/>
          <a:p>
            <a:r>
              <a:rPr lang="sv-SE" sz="1100" dirty="0" smtClean="0"/>
              <a:t>Lönesumma är summan av bruttolönerna, </a:t>
            </a:r>
            <a:r>
              <a:rPr lang="sv-SE" sz="1100" dirty="0"/>
              <a:t>det vill säga alla löner före skatt, som </a:t>
            </a:r>
            <a:r>
              <a:rPr lang="sv-SE" sz="1100" dirty="0" smtClean="0"/>
              <a:t>betalas ut av arbetsgivarna i regionen. </a:t>
            </a:r>
          </a:p>
          <a:p>
            <a:pPr marL="0" indent="0">
              <a:buNone/>
            </a:pPr>
            <a:endParaRPr lang="sv-SE" sz="1100" dirty="0"/>
          </a:p>
          <a:p>
            <a:r>
              <a:rPr lang="sv-SE" sz="1100" dirty="0" smtClean="0"/>
              <a:t>I </a:t>
            </a:r>
            <a:r>
              <a:rPr lang="sv-SE" sz="1100" dirty="0" smtClean="0">
                <a:solidFill>
                  <a:schemeClr val="accent1"/>
                </a:solidFill>
              </a:rPr>
              <a:t>jämförelsealternativet (JA) </a:t>
            </a:r>
            <a:r>
              <a:rPr lang="sv-SE" sz="1100" dirty="0" smtClean="0"/>
              <a:t>växer lönesumman med 2,4 procent per år, från knappt 147 miljarder 2013 till 221 mdr kr 2030. </a:t>
            </a:r>
          </a:p>
          <a:p>
            <a:pPr marL="0" indent="0">
              <a:buNone/>
            </a:pPr>
            <a:endParaRPr lang="sv-SE" sz="1100" dirty="0"/>
          </a:p>
          <a:p>
            <a:r>
              <a:rPr lang="sv-SE" sz="1100" dirty="0" smtClean="0"/>
              <a:t>Den lägre sysselsättningstillväxten gör att lönesumman växer något långsammare i de </a:t>
            </a:r>
            <a:r>
              <a:rPr lang="sv-SE" sz="1100" dirty="0" smtClean="0">
                <a:solidFill>
                  <a:schemeClr val="accent1"/>
                </a:solidFill>
              </a:rPr>
              <a:t>bägge utredningsalternativen</a:t>
            </a:r>
            <a:r>
              <a:rPr lang="sv-SE" sz="1100" dirty="0" smtClean="0"/>
              <a:t>, med omkring 2,3 procent per år.</a:t>
            </a:r>
          </a:p>
          <a:p>
            <a:pPr marL="0" indent="0">
              <a:buNone/>
            </a:pPr>
            <a:endParaRPr lang="sv-SE" sz="1100" dirty="0" smtClean="0"/>
          </a:p>
          <a:p>
            <a:r>
              <a:rPr lang="sv-SE" sz="1100" dirty="0" smtClean="0"/>
              <a:t>År 2030 beräknas lönesumman vara 8 respektive 11 mdr lägre i UA 1 respektive UA 2 jämfört med JA. Det motsvarar 3,7 respektive 4,6  procent lägre lönesumma. </a:t>
            </a:r>
          </a:p>
          <a:p>
            <a:endParaRPr lang="sv-SE" sz="1100" dirty="0"/>
          </a:p>
          <a:p>
            <a:endParaRPr lang="sv-SE" sz="1100" dirty="0" smtClean="0"/>
          </a:p>
          <a:p>
            <a:endParaRPr lang="en-US" sz="11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xmlns="" val="1968710957"/>
              </p:ext>
            </p:extLst>
          </p:nvPr>
        </p:nvGraphicFramePr>
        <p:xfrm>
          <a:off x="-4212976" y="2492896"/>
          <a:ext cx="3990975"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93172" y="2135687"/>
            <a:ext cx="3600400" cy="261610"/>
          </a:xfrm>
          <a:prstGeom prst="rect">
            <a:avLst/>
          </a:prstGeom>
          <a:noFill/>
        </p:spPr>
        <p:txBody>
          <a:bodyPr wrap="square" rtlCol="0">
            <a:spAutoFit/>
          </a:bodyPr>
          <a:lstStyle/>
          <a:p>
            <a:r>
              <a:rPr lang="sv-SE" sz="1100" dirty="0" smtClean="0"/>
              <a:t>Figur 18. Lönesumma (mnkr) i olika scenarier</a:t>
            </a:r>
            <a:endParaRPr lang="sv-SE" sz="1100" dirty="0"/>
          </a:p>
        </p:txBody>
      </p:sp>
      <p:sp>
        <p:nvSpPr>
          <p:cNvPr id="8" name="TextBox 7"/>
          <p:cNvSpPr txBox="1"/>
          <p:nvPr/>
        </p:nvSpPr>
        <p:spPr>
          <a:xfrm>
            <a:off x="4593172" y="4968643"/>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a:t>
            </a:r>
            <a:r>
              <a:rPr lang="sv-SE" sz="800" dirty="0" smtClean="0"/>
              <a:t>beräkningar. </a:t>
            </a:r>
            <a:endParaRPr lang="en-US" sz="800" dirty="0"/>
          </a:p>
          <a:p>
            <a:endParaRPr lang="en-US" sz="800" dirty="0"/>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0629" y="2420888"/>
            <a:ext cx="3909626" cy="2547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19</a:t>
            </a:fld>
            <a:endParaRPr lang="en-GB"/>
          </a:p>
        </p:txBody>
      </p:sp>
    </p:spTree>
    <p:extLst>
      <p:ext uri="{BB962C8B-B14F-4D97-AF65-F5344CB8AC3E}">
        <p14:creationId xmlns:p14="http://schemas.microsoft.com/office/powerpoint/2010/main" xmlns="" val="24351697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Sammanfattning och slutsatser</a:t>
            </a:r>
            <a:endParaRPr lang="en-US" dirty="0"/>
          </a:p>
        </p:txBody>
      </p:sp>
      <p:sp>
        <p:nvSpPr>
          <p:cNvPr id="3" name="Content Placeholder 2"/>
          <p:cNvSpPr>
            <a:spLocks noGrp="1"/>
          </p:cNvSpPr>
          <p:nvPr>
            <p:ph sz="half" idx="1"/>
          </p:nvPr>
        </p:nvSpPr>
        <p:spPr>
          <a:xfrm>
            <a:off x="469900" y="1419225"/>
            <a:ext cx="7774508" cy="4673600"/>
          </a:xfrm>
        </p:spPr>
        <p:txBody>
          <a:bodyPr/>
          <a:lstStyle/>
          <a:p>
            <a:pPr marL="0" indent="0">
              <a:buNone/>
            </a:pPr>
            <a:r>
              <a:rPr lang="sv-SE" sz="1200" b="1" dirty="0" smtClean="0"/>
              <a:t>GR är Västra Götalands ekonomiska motor</a:t>
            </a:r>
          </a:p>
          <a:p>
            <a:pPr marL="0" indent="0">
              <a:buNone/>
            </a:pPr>
            <a:r>
              <a:rPr lang="sv-SE" sz="1200" dirty="0" smtClean="0"/>
              <a:t>GR framstår tydligt som Västra Götalands ekonomiska motor. Befolkning, sysselsättning och produktion har under de senaste decennierna vuxit väsentligt snabbare i GR än i övriga delar av länet. </a:t>
            </a:r>
          </a:p>
          <a:p>
            <a:pPr marL="0" indent="0">
              <a:buNone/>
            </a:pPr>
            <a:endParaRPr lang="sv-SE" sz="1200" b="1" dirty="0" smtClean="0"/>
          </a:p>
          <a:p>
            <a:pPr marL="0" indent="0">
              <a:buNone/>
            </a:pPr>
            <a:r>
              <a:rPr lang="sv-SE" sz="1200" b="1" dirty="0" smtClean="0"/>
              <a:t>Befolkningsprognoserna förutsätter att byggande ökar med omkring 50 procent</a:t>
            </a:r>
          </a:p>
          <a:p>
            <a:pPr marL="0" indent="0">
              <a:buNone/>
            </a:pPr>
            <a:r>
              <a:rPr lang="sv-SE" sz="1200" dirty="0" smtClean="0"/>
              <a:t>Aktuella prognoser pekar på en fortsatt starkt befolkningstillväxt i GR. Dessa prognoser bygger dock indirekt på att takten i bostadsbyggandet ökar med omkring 50 procent i förhållande till den historiska trenden. </a:t>
            </a:r>
          </a:p>
          <a:p>
            <a:pPr marL="0" indent="0">
              <a:buNone/>
            </a:pPr>
            <a:endParaRPr lang="sv-SE" sz="1200" dirty="0"/>
          </a:p>
          <a:p>
            <a:pPr marL="0" indent="0">
              <a:buNone/>
            </a:pPr>
            <a:r>
              <a:rPr lang="sv-SE" sz="1200" b="1" dirty="0" smtClean="0"/>
              <a:t>Effekterna av fortsatt lågt byggande</a:t>
            </a:r>
            <a:endParaRPr lang="sv-SE" sz="1200" b="1" dirty="0"/>
          </a:p>
          <a:p>
            <a:pPr marL="0" indent="0">
              <a:buNone/>
            </a:pPr>
            <a:r>
              <a:rPr lang="sv-SE" sz="1200" dirty="0" smtClean="0"/>
              <a:t>Om bostadsbyggandet inte anpassas till den potentiella befolkningstillväxten utan istället ligger kvar den nivå som gällt under de senaste två decennierna så får det betydande negativa regionalekonomiska effekter. Beroende på vilket antagande som görs kring boendetäthetens utveckling kan de beräknade effekterna av ett fortsatt lågt byggande sammanfattas enligt följande:</a:t>
            </a:r>
          </a:p>
          <a:p>
            <a:pPr marL="0" indent="0">
              <a:buNone/>
            </a:pPr>
            <a:endParaRPr lang="sv-SE" sz="1200" dirty="0"/>
          </a:p>
          <a:p>
            <a:r>
              <a:rPr lang="sv-SE" sz="1200" dirty="0" smtClean="0"/>
              <a:t>Ett samlat diskonterat produktionsbortfall på 149-204 miljarder kronor under perioden 2013-2030</a:t>
            </a:r>
          </a:p>
          <a:p>
            <a:r>
              <a:rPr lang="sv-SE" sz="1200" dirty="0" smtClean="0"/>
              <a:t>19-25 miljarder kronor lägre bruttoregionprodukt (BRP) år 2030</a:t>
            </a:r>
          </a:p>
          <a:p>
            <a:r>
              <a:rPr lang="sv-SE" sz="1200" dirty="0" smtClean="0"/>
              <a:t>Mellan 28 000 och 37 000 färre sysselsatta (sysselsatt dagbefolkning) år 2030</a:t>
            </a:r>
          </a:p>
          <a:p>
            <a:r>
              <a:rPr lang="sv-SE" sz="1200" dirty="0" smtClean="0"/>
              <a:t>8-11 miljarder kronor lägre lönesumma år 2030</a:t>
            </a:r>
          </a:p>
          <a:p>
            <a:r>
              <a:rPr lang="sv-SE" sz="1200" dirty="0" smtClean="0"/>
              <a:t>3-3,5 miljarder kronor lägre kommunala skatteintäkter år 2030</a:t>
            </a:r>
          </a:p>
          <a:p>
            <a:pPr marL="0" indent="0">
              <a:buNone/>
            </a:pPr>
            <a:endParaRPr lang="sv-SE" sz="1200" dirty="0" smtClean="0"/>
          </a:p>
          <a:p>
            <a:pPr marL="0" indent="0">
              <a:buNone/>
            </a:pPr>
            <a:endParaRPr lang="sv-SE" sz="1200" dirty="0" smtClean="0"/>
          </a:p>
          <a:p>
            <a:pPr marL="0" indent="0">
              <a:buNone/>
            </a:pPr>
            <a:endParaRPr lang="sv-SE" sz="1200" dirty="0" smtClean="0"/>
          </a:p>
          <a:p>
            <a:pPr marL="0" indent="0">
              <a:buNone/>
            </a:pPr>
            <a:endParaRPr lang="sv-SE" sz="1200" dirty="0" smtClean="0"/>
          </a:p>
          <a:p>
            <a:pPr marL="0" indent="0">
              <a:buNone/>
            </a:pPr>
            <a:endParaRPr lang="sv-SE" sz="1200" dirty="0"/>
          </a:p>
          <a:p>
            <a:pPr marL="0" indent="0">
              <a:buNone/>
            </a:pPr>
            <a:endParaRPr lang="sv-SE" sz="1200" dirty="0" smtClean="0"/>
          </a:p>
          <a:p>
            <a:endParaRPr lang="en-US" sz="1200" dirty="0"/>
          </a:p>
        </p:txBody>
      </p:sp>
      <p:sp>
        <p:nvSpPr>
          <p:cNvPr id="4" name="Platshållare för bildnummer 3"/>
          <p:cNvSpPr>
            <a:spLocks noGrp="1"/>
          </p:cNvSpPr>
          <p:nvPr>
            <p:ph type="sldNum" sz="quarter" idx="10"/>
          </p:nvPr>
        </p:nvSpPr>
        <p:spPr/>
        <p:txBody>
          <a:bodyPr/>
          <a:lstStyle/>
          <a:p>
            <a:fld id="{756C82AC-0D05-477E-AE7B-1275C355E836}" type="slidenum">
              <a:rPr lang="en-GB" smtClean="0"/>
              <a:pPr/>
              <a:t>2</a:t>
            </a:fld>
            <a:endParaRPr lang="en-GB"/>
          </a:p>
        </p:txBody>
      </p:sp>
    </p:spTree>
    <p:extLst>
      <p:ext uri="{BB962C8B-B14F-4D97-AF65-F5344CB8AC3E}">
        <p14:creationId xmlns:p14="http://schemas.microsoft.com/office/powerpoint/2010/main" xmlns="" val="29256697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Skatteintäkter och försörjningsbörda</a:t>
            </a:r>
            <a:endParaRPr lang="en-US" dirty="0"/>
          </a:p>
        </p:txBody>
      </p:sp>
      <p:sp>
        <p:nvSpPr>
          <p:cNvPr id="3" name="Content Placeholder 2"/>
          <p:cNvSpPr>
            <a:spLocks noGrp="1"/>
          </p:cNvSpPr>
          <p:nvPr>
            <p:ph sz="half" idx="1"/>
          </p:nvPr>
        </p:nvSpPr>
        <p:spPr>
          <a:xfrm>
            <a:off x="469901" y="1700808"/>
            <a:ext cx="3886076" cy="4392016"/>
          </a:xfrm>
        </p:spPr>
        <p:txBody>
          <a:bodyPr/>
          <a:lstStyle/>
          <a:p>
            <a:pPr marL="0" indent="0">
              <a:buNone/>
            </a:pPr>
            <a:r>
              <a:rPr lang="sv-SE" sz="1100" dirty="0" smtClean="0"/>
              <a:t>Ett lågt bostadsbyggandet påverkar även möjligheten att finansiera välfärden i regionen. Det beror på att inflyttningen av personer i arbetsför ålder minskar samtidigt som antalet äldre kvarstår på i allt väsentligt samma nivå. </a:t>
            </a:r>
          </a:p>
          <a:p>
            <a:pPr marL="0" indent="0">
              <a:buNone/>
            </a:pPr>
            <a:endParaRPr lang="sv-SE" sz="1100" dirty="0"/>
          </a:p>
          <a:p>
            <a:r>
              <a:rPr lang="sv-SE" sz="1100" dirty="0" smtClean="0"/>
              <a:t>Med försörjningskvot avses kvoten mellan å ena sidan befolkningen utanför arbetsför ålder (under 20 och över 65 år) och å andra sidan befolkningen i arbetsför ålder (20-64 år). </a:t>
            </a:r>
          </a:p>
          <a:p>
            <a:endParaRPr lang="sv-SE" sz="1100" dirty="0"/>
          </a:p>
          <a:p>
            <a:r>
              <a:rPr lang="sv-SE" sz="1100" dirty="0" smtClean="0"/>
              <a:t>Försörjningskvoten ökar i </a:t>
            </a:r>
            <a:r>
              <a:rPr lang="sv-SE" sz="1100" dirty="0" smtClean="0">
                <a:solidFill>
                  <a:schemeClr val="accent1"/>
                </a:solidFill>
              </a:rPr>
              <a:t>samtliga tre scenarier</a:t>
            </a:r>
            <a:r>
              <a:rPr lang="sv-SE" sz="1100" dirty="0" smtClean="0"/>
              <a:t>, men ökningen blir något större i de bägge utredningsalternativen. </a:t>
            </a:r>
            <a:endParaRPr lang="sv-SE" sz="1100" dirty="0"/>
          </a:p>
          <a:p>
            <a:endParaRPr lang="sv-SE" sz="1100" dirty="0"/>
          </a:p>
          <a:p>
            <a:r>
              <a:rPr lang="sv-SE" sz="1100" dirty="0" smtClean="0"/>
              <a:t>Ett annat sätt att spegla bostadsbyggandets indirekta effekter på välfärdens finansiering är att studera hur de kommunala skatteintäkterna påverkas. I jämförelse med JA beräknas skatteintäkterna bli 3 respektive 3,5 mdr kr lägre i UA 1 och UA 2 år 2030.  Det motsvarar en procentuell skillnad på 3,4 respektive 4 procent. </a:t>
            </a:r>
            <a:endParaRPr lang="sv-SE" sz="1100" dirty="0"/>
          </a:p>
          <a:p>
            <a:endParaRPr lang="sv-SE" sz="1100" dirty="0" smtClean="0"/>
          </a:p>
          <a:p>
            <a:endParaRPr lang="en-US" sz="11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xmlns="" val="3098375037"/>
              </p:ext>
            </p:extLst>
          </p:nvPr>
        </p:nvGraphicFramePr>
        <p:xfrm>
          <a:off x="-4501008" y="2044190"/>
          <a:ext cx="3990975" cy="28018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644008" y="2060848"/>
            <a:ext cx="4032448" cy="261610"/>
          </a:xfrm>
          <a:prstGeom prst="rect">
            <a:avLst/>
          </a:prstGeom>
          <a:noFill/>
        </p:spPr>
        <p:txBody>
          <a:bodyPr wrap="square" rtlCol="0">
            <a:spAutoFit/>
          </a:bodyPr>
          <a:lstStyle/>
          <a:p>
            <a:r>
              <a:rPr lang="sv-SE" sz="1100" dirty="0" smtClean="0"/>
              <a:t>Figur 19. Försörjningskvot  i olika scenarier</a:t>
            </a:r>
            <a:endParaRPr lang="sv-SE" sz="1100" dirty="0"/>
          </a:p>
        </p:txBody>
      </p:sp>
      <p:sp>
        <p:nvSpPr>
          <p:cNvPr id="8" name="TextBox 7"/>
          <p:cNvSpPr txBox="1"/>
          <p:nvPr/>
        </p:nvSpPr>
        <p:spPr>
          <a:xfrm>
            <a:off x="4630422" y="5173156"/>
            <a:ext cx="3027233" cy="338554"/>
          </a:xfrm>
          <a:prstGeom prst="rect">
            <a:avLst/>
          </a:prstGeom>
          <a:noFill/>
        </p:spPr>
        <p:txBody>
          <a:bodyPr wrap="square" rtlCol="0">
            <a:spAutoFit/>
          </a:bodyPr>
          <a:lstStyle/>
          <a:p>
            <a:r>
              <a:rPr lang="sv-SE" sz="800" dirty="0" smtClean="0"/>
              <a:t>Källa: </a:t>
            </a:r>
            <a:r>
              <a:rPr lang="sv-SE" sz="800" dirty="0" err="1"/>
              <a:t>WSP:s</a:t>
            </a:r>
            <a:r>
              <a:rPr lang="sv-SE" sz="800" dirty="0"/>
              <a:t> </a:t>
            </a:r>
            <a:r>
              <a:rPr lang="sv-SE" sz="800" dirty="0" smtClean="0"/>
              <a:t>beräkningar. </a:t>
            </a:r>
            <a:endParaRPr lang="en-US" sz="800" dirty="0"/>
          </a:p>
          <a:p>
            <a:endParaRPr lang="en-US" sz="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9062" y="2322458"/>
            <a:ext cx="4090987" cy="2773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20</a:t>
            </a:fld>
            <a:endParaRPr lang="en-GB"/>
          </a:p>
        </p:txBody>
      </p:sp>
    </p:spTree>
    <p:extLst>
      <p:ext uri="{BB962C8B-B14F-4D97-AF65-F5344CB8AC3E}">
        <p14:creationId xmlns:p14="http://schemas.microsoft.com/office/powerpoint/2010/main" xmlns="" val="30631565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Tryckta källor</a:t>
            </a:r>
            <a:endParaRPr lang="sv-SE" dirty="0"/>
          </a:p>
        </p:txBody>
      </p:sp>
      <p:sp>
        <p:nvSpPr>
          <p:cNvPr id="3" name="Content Placeholder 2"/>
          <p:cNvSpPr>
            <a:spLocks noGrp="1"/>
          </p:cNvSpPr>
          <p:nvPr>
            <p:ph sz="half" idx="1"/>
          </p:nvPr>
        </p:nvSpPr>
        <p:spPr>
          <a:xfrm>
            <a:off x="469900" y="1628799"/>
            <a:ext cx="6190332" cy="4464025"/>
          </a:xfrm>
        </p:spPr>
        <p:txBody>
          <a:bodyPr/>
          <a:lstStyle/>
          <a:p>
            <a:r>
              <a:rPr lang="sv-SE" sz="1400" dirty="0" smtClean="0"/>
              <a:t>Boverket (2013), </a:t>
            </a:r>
            <a:r>
              <a:rPr lang="sv-SE" sz="1400" i="1" dirty="0"/>
              <a:t>Drivs huspriserna av bostadsbristen? </a:t>
            </a:r>
            <a:r>
              <a:rPr lang="sv-SE" sz="1400" dirty="0" smtClean="0"/>
              <a:t>Marknadsrapport. Februari 2013.</a:t>
            </a:r>
            <a:endParaRPr lang="sv-SE" sz="1400" dirty="0"/>
          </a:p>
          <a:p>
            <a:r>
              <a:rPr lang="sv-SE" sz="1400" dirty="0" smtClean="0"/>
              <a:t>Eurostat (2012), </a:t>
            </a:r>
            <a:r>
              <a:rPr lang="sv-SE" sz="1400" dirty="0" err="1" smtClean="0"/>
              <a:t>Newsrelease</a:t>
            </a:r>
            <a:r>
              <a:rPr lang="sv-SE" sz="1400" dirty="0" smtClean="0"/>
              <a:t>. 51/2012.</a:t>
            </a:r>
          </a:p>
        </p:txBody>
      </p:sp>
      <p:sp>
        <p:nvSpPr>
          <p:cNvPr id="4" name="Platshållare för bildnummer 3"/>
          <p:cNvSpPr>
            <a:spLocks noGrp="1"/>
          </p:cNvSpPr>
          <p:nvPr>
            <p:ph type="sldNum" sz="quarter" idx="10"/>
          </p:nvPr>
        </p:nvSpPr>
        <p:spPr/>
        <p:txBody>
          <a:bodyPr/>
          <a:lstStyle/>
          <a:p>
            <a:fld id="{756C82AC-0D05-477E-AE7B-1275C355E836}" type="slidenum">
              <a:rPr lang="en-GB" smtClean="0"/>
              <a:pPr/>
              <a:t>21</a:t>
            </a:fld>
            <a:endParaRPr lang="en-GB"/>
          </a:p>
        </p:txBody>
      </p:sp>
    </p:spTree>
    <p:extLst>
      <p:ext uri="{BB962C8B-B14F-4D97-AF65-F5344CB8AC3E}">
        <p14:creationId xmlns:p14="http://schemas.microsoft.com/office/powerpoint/2010/main" xmlns="" val="481782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2564904"/>
            <a:ext cx="6696744" cy="954107"/>
          </a:xfrm>
          <a:prstGeom prst="rect">
            <a:avLst/>
          </a:prstGeom>
          <a:noFill/>
        </p:spPr>
        <p:txBody>
          <a:bodyPr wrap="square" rtlCol="0">
            <a:spAutoFit/>
          </a:bodyPr>
          <a:lstStyle/>
          <a:p>
            <a:r>
              <a:rPr lang="sv-SE" sz="2800" dirty="0" smtClean="0"/>
              <a:t>Del 1. Tillväxt, bostadsbyggande och bostadspriser i Göteborgsregionen</a:t>
            </a:r>
            <a:endParaRPr lang="en-US" sz="2800" dirty="0"/>
          </a:p>
        </p:txBody>
      </p:sp>
      <p:sp>
        <p:nvSpPr>
          <p:cNvPr id="3" name="Platshållare för bildnummer 2"/>
          <p:cNvSpPr>
            <a:spLocks noGrp="1"/>
          </p:cNvSpPr>
          <p:nvPr>
            <p:ph type="sldNum" sz="quarter" idx="10"/>
          </p:nvPr>
        </p:nvSpPr>
        <p:spPr/>
        <p:txBody>
          <a:bodyPr/>
          <a:lstStyle/>
          <a:p>
            <a:fld id="{12E0C779-FAA4-404B-8646-87DAC2732219}" type="slidenum">
              <a:rPr lang="en-GB" smtClean="0"/>
              <a:pPr/>
              <a:t>3</a:t>
            </a:fld>
            <a:endParaRPr lang="en-GB"/>
          </a:p>
        </p:txBody>
      </p:sp>
    </p:spTree>
    <p:extLst>
      <p:ext uri="{BB962C8B-B14F-4D97-AF65-F5344CB8AC3E}">
        <p14:creationId xmlns:p14="http://schemas.microsoft.com/office/powerpoint/2010/main" xmlns="" val="40539286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Ekonomins utveckling bär urbana förtecken</a:t>
            </a:r>
            <a:endParaRPr lang="sv-SE" dirty="0"/>
          </a:p>
        </p:txBody>
      </p:sp>
      <p:sp>
        <p:nvSpPr>
          <p:cNvPr id="8" name="Platshållare för text 7"/>
          <p:cNvSpPr>
            <a:spLocks noGrp="1"/>
          </p:cNvSpPr>
          <p:nvPr>
            <p:ph sz="half" idx="1"/>
          </p:nvPr>
        </p:nvSpPr>
        <p:spPr>
          <a:xfrm>
            <a:off x="539552" y="1511595"/>
            <a:ext cx="3990975" cy="4797725"/>
          </a:xfrm>
        </p:spPr>
        <p:txBody>
          <a:bodyPr/>
          <a:lstStyle/>
          <a:p>
            <a:pPr>
              <a:spcAft>
                <a:spcPts val="1200"/>
              </a:spcAft>
            </a:pPr>
            <a:r>
              <a:rPr lang="sv-SE" sz="1200" dirty="0"/>
              <a:t>B</a:t>
            </a:r>
            <a:r>
              <a:rPr lang="sv-SE" sz="1200" dirty="0" smtClean="0"/>
              <a:t>efolkningen, sysselsättningen och produktionen koncentreras allt mer till storstadsregionerna. </a:t>
            </a:r>
          </a:p>
          <a:p>
            <a:pPr>
              <a:spcAft>
                <a:spcPts val="600"/>
              </a:spcAft>
            </a:pPr>
            <a:r>
              <a:rPr lang="sv-SE" sz="1200" dirty="0" smtClean="0"/>
              <a:t>Sverige tillhör de länder i Europa där urbaniseringen går som snabbast (Eurostat 2012).*</a:t>
            </a:r>
          </a:p>
          <a:p>
            <a:pPr lvl="2">
              <a:spcAft>
                <a:spcPts val="300"/>
              </a:spcAft>
            </a:pPr>
            <a:r>
              <a:rPr lang="sv-SE" sz="1100" dirty="0" smtClean="0"/>
              <a:t>Storstädernas andel av rikets BNP har ökat med 4 procentenheter mellan 1993-2010.</a:t>
            </a:r>
          </a:p>
          <a:p>
            <a:pPr lvl="2">
              <a:spcAft>
                <a:spcPts val="1200"/>
              </a:spcAft>
            </a:pPr>
            <a:r>
              <a:rPr lang="sv-SE" sz="1100" dirty="0" smtClean="0"/>
              <a:t>Storstädernas andel av rikets sysselsättning ökade  med 4,5 procent 1993-2011. </a:t>
            </a:r>
          </a:p>
          <a:p>
            <a:pPr lvl="0">
              <a:spcAft>
                <a:spcPts val="1200"/>
              </a:spcAft>
              <a:buClr>
                <a:srgbClr val="95D6D7"/>
              </a:buClr>
            </a:pPr>
            <a:r>
              <a:rPr lang="sv-SE" sz="1200" dirty="0" smtClean="0">
                <a:solidFill>
                  <a:srgbClr val="545861"/>
                </a:solidFill>
              </a:rPr>
              <a:t>Globalisering och urbanisering går hand i hand. I omställningen till kunskapsintensiv och tjänstebaserad ekonomi har storstäderna en nyckelroll. </a:t>
            </a:r>
          </a:p>
          <a:p>
            <a:pPr lvl="0">
              <a:spcAft>
                <a:spcPts val="1200"/>
              </a:spcAft>
              <a:buClr>
                <a:srgbClr val="95D6D7"/>
              </a:buClr>
            </a:pPr>
            <a:r>
              <a:rPr lang="sv-SE" sz="1200" dirty="0" smtClean="0">
                <a:solidFill>
                  <a:schemeClr val="accent1"/>
                </a:solidFill>
              </a:rPr>
              <a:t>Drivkrafterna</a:t>
            </a:r>
            <a:r>
              <a:rPr lang="sv-SE" sz="1200" dirty="0">
                <a:solidFill>
                  <a:srgbClr val="545861"/>
                </a:solidFill>
              </a:rPr>
              <a:t>: Snabbare kunskaps- och innovationsprocesser i täta urbana miljöer, bättre matchning på en stor lokal arbetsmarknad och en stort regionalt utbud av olika typer av avancerande stödtjänster</a:t>
            </a:r>
            <a:r>
              <a:rPr lang="sv-SE" sz="1200" dirty="0" smtClean="0">
                <a:solidFill>
                  <a:srgbClr val="545861"/>
                </a:solidFill>
              </a:rPr>
              <a:t>.</a:t>
            </a:r>
            <a:endParaRPr lang="sv-SE" sz="1200" dirty="0" smtClean="0"/>
          </a:p>
          <a:p>
            <a:pPr marL="0" indent="0">
              <a:spcAft>
                <a:spcPts val="600"/>
              </a:spcAft>
              <a:buNone/>
            </a:pPr>
            <a:r>
              <a:rPr lang="sv-SE" sz="1200" dirty="0" smtClean="0"/>
              <a:t>*</a:t>
            </a:r>
            <a:r>
              <a:rPr lang="sv-SE" sz="800" dirty="0" smtClean="0"/>
              <a:t>Urbanisering mäts av Eurostat  som befolkningstillväxten per 1000 invånare  i urbana regioner. För hela EU-27 uppgick den urbana befolkningsökningen år 2010 till 5,2 per 1000 invånare. Motsvarande siffra för Sverige var 17.3. </a:t>
            </a:r>
          </a:p>
        </p:txBody>
      </p:sp>
      <p:grpSp>
        <p:nvGrpSpPr>
          <p:cNvPr id="7" name="Group 6"/>
          <p:cNvGrpSpPr/>
          <p:nvPr/>
        </p:nvGrpSpPr>
        <p:grpSpPr>
          <a:xfrm>
            <a:off x="4716016" y="1412776"/>
            <a:ext cx="3730720" cy="2304256"/>
            <a:chOff x="611560" y="3848909"/>
            <a:chExt cx="3730720" cy="2304256"/>
          </a:xfrm>
        </p:grpSpPr>
        <p:pic>
          <p:nvPicPr>
            <p:cNvPr id="7181" name="Picture 1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720" t="7411" r="6818" b="6818"/>
            <a:stretch/>
          </p:blipFill>
          <p:spPr bwMode="auto">
            <a:xfrm>
              <a:off x="2123728" y="4029165"/>
              <a:ext cx="2218552" cy="21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11560" y="3848909"/>
              <a:ext cx="2088232" cy="584775"/>
            </a:xfrm>
            <a:prstGeom prst="rect">
              <a:avLst/>
            </a:prstGeom>
            <a:noFill/>
          </p:spPr>
          <p:txBody>
            <a:bodyPr wrap="square" rtlCol="0">
              <a:spAutoFit/>
            </a:bodyPr>
            <a:lstStyle/>
            <a:p>
              <a:r>
                <a:rPr lang="sv-SE" sz="1050" dirty="0" smtClean="0"/>
                <a:t>Figur 1. Andel av rikets tillväxt i </a:t>
              </a:r>
              <a:r>
                <a:rPr lang="sv-SE" sz="1050" dirty="0"/>
                <a:t>s</a:t>
              </a:r>
              <a:r>
                <a:rPr lang="sv-SE" sz="1050" dirty="0" smtClean="0"/>
                <a:t>ysselsatt dagbefolkning</a:t>
              </a:r>
            </a:p>
            <a:p>
              <a:r>
                <a:rPr lang="sv-SE" sz="1050" dirty="0" smtClean="0"/>
                <a:t>1993 - </a:t>
              </a:r>
              <a:r>
                <a:rPr lang="sv-SE" sz="1100" dirty="0" smtClean="0"/>
                <a:t>2011</a:t>
              </a:r>
              <a:endParaRPr lang="sv-SE" sz="1100" dirty="0"/>
            </a:p>
          </p:txBody>
        </p:sp>
      </p:grpSp>
      <p:grpSp>
        <p:nvGrpSpPr>
          <p:cNvPr id="2" name="Group 1"/>
          <p:cNvGrpSpPr/>
          <p:nvPr/>
        </p:nvGrpSpPr>
        <p:grpSpPr>
          <a:xfrm>
            <a:off x="4716016" y="3717470"/>
            <a:ext cx="3730720" cy="2375826"/>
            <a:chOff x="4716016" y="3717470"/>
            <a:chExt cx="3730720" cy="2375826"/>
          </a:xfrm>
        </p:grpSpPr>
        <p:pic>
          <p:nvPicPr>
            <p:cNvPr id="7182" name="Picture 1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550" t="7143" r="6421" b="6838"/>
            <a:stretch/>
          </p:blipFill>
          <p:spPr bwMode="auto">
            <a:xfrm>
              <a:off x="6159801" y="3969296"/>
              <a:ext cx="2286935" cy="21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4716016" y="3717470"/>
              <a:ext cx="2160240" cy="577081"/>
            </a:xfrm>
            <a:prstGeom prst="rect">
              <a:avLst/>
            </a:prstGeom>
            <a:noFill/>
          </p:spPr>
          <p:txBody>
            <a:bodyPr wrap="square" rtlCol="0">
              <a:spAutoFit/>
            </a:bodyPr>
            <a:lstStyle/>
            <a:p>
              <a:r>
                <a:rPr lang="sv-SE" sz="1050" dirty="0" smtClean="0"/>
                <a:t>Figur 2. Andel av rikets tillväxt i BRP (bruttoregionprodukt) </a:t>
              </a:r>
            </a:p>
            <a:p>
              <a:r>
                <a:rPr lang="sv-SE" sz="1050" dirty="0" smtClean="0"/>
                <a:t>1993-2010</a:t>
              </a:r>
              <a:endParaRPr lang="sv-SE" sz="1050" dirty="0"/>
            </a:p>
          </p:txBody>
        </p:sp>
      </p:grpSp>
      <p:sp>
        <p:nvSpPr>
          <p:cNvPr id="11" name="TextBox 10"/>
          <p:cNvSpPr txBox="1"/>
          <p:nvPr/>
        </p:nvSpPr>
        <p:spPr>
          <a:xfrm>
            <a:off x="7884368" y="6021288"/>
            <a:ext cx="1296144" cy="461665"/>
          </a:xfrm>
          <a:prstGeom prst="rect">
            <a:avLst/>
          </a:prstGeom>
          <a:noFill/>
        </p:spPr>
        <p:txBody>
          <a:bodyPr wrap="square" rtlCol="0">
            <a:spAutoFit/>
          </a:bodyPr>
          <a:lstStyle/>
          <a:p>
            <a:r>
              <a:rPr lang="sv-SE" sz="800" dirty="0" err="1" smtClean="0"/>
              <a:t>Källa,båda</a:t>
            </a:r>
            <a:r>
              <a:rPr lang="sv-SE" sz="800" dirty="0" smtClean="0"/>
              <a:t> figurerna:</a:t>
            </a:r>
          </a:p>
          <a:p>
            <a:r>
              <a:rPr lang="sv-SE" sz="800" dirty="0" smtClean="0"/>
              <a:t>WSP:s bearbetning av data från SCB/</a:t>
            </a:r>
            <a:r>
              <a:rPr lang="sv-SE" sz="800" dirty="0" err="1" smtClean="0"/>
              <a:t>rAps</a:t>
            </a:r>
            <a:endParaRPr lang="en-US" sz="800" dirty="0"/>
          </a:p>
        </p:txBody>
      </p:sp>
      <p:sp>
        <p:nvSpPr>
          <p:cNvPr id="12" name="Platshållare för bildnummer 11"/>
          <p:cNvSpPr>
            <a:spLocks noGrp="1"/>
          </p:cNvSpPr>
          <p:nvPr>
            <p:ph type="sldNum" sz="quarter" idx="10"/>
          </p:nvPr>
        </p:nvSpPr>
        <p:spPr/>
        <p:txBody>
          <a:bodyPr/>
          <a:lstStyle/>
          <a:p>
            <a:fld id="{756C82AC-0D05-477E-AE7B-1275C355E836}" type="slidenum">
              <a:rPr lang="en-GB" smtClean="0"/>
              <a:pPr/>
              <a:t>4</a:t>
            </a:fld>
            <a:endParaRPr lang="en-GB"/>
          </a:p>
        </p:txBody>
      </p:sp>
    </p:spTree>
    <p:extLst>
      <p:ext uri="{BB962C8B-B14F-4D97-AF65-F5344CB8AC3E}">
        <p14:creationId xmlns:p14="http://schemas.microsoft.com/office/powerpoint/2010/main" xmlns="" val="6330690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Göteborgsregionen är Västra Götalands ekonomiska motor</a:t>
            </a:r>
            <a:endParaRPr lang="sv-SE" dirty="0"/>
          </a:p>
        </p:txBody>
      </p:sp>
      <p:sp>
        <p:nvSpPr>
          <p:cNvPr id="6" name="Content Placeholder 5"/>
          <p:cNvSpPr>
            <a:spLocks noGrp="1"/>
          </p:cNvSpPr>
          <p:nvPr>
            <p:ph sz="half" idx="2"/>
          </p:nvPr>
        </p:nvSpPr>
        <p:spPr>
          <a:xfrm>
            <a:off x="395536" y="1039167"/>
            <a:ext cx="4248472" cy="2664295"/>
          </a:xfrm>
        </p:spPr>
        <p:txBody>
          <a:bodyPr numCol="1" spcCol="360000"/>
          <a:lstStyle/>
          <a:p>
            <a:pPr marL="0" indent="0">
              <a:spcAft>
                <a:spcPts val="300"/>
              </a:spcAft>
              <a:buNone/>
            </a:pPr>
            <a:r>
              <a:rPr lang="sv-SE" sz="1100" dirty="0" smtClean="0"/>
              <a:t>Göteborgsregionen (GR) har under perioden 1993 - 2010  haft en väsentligt snabbare tillväxt i bruttoregionprodukten (BRP) än övriga delar av Västra Götaland. </a:t>
            </a:r>
          </a:p>
          <a:p>
            <a:pPr lvl="2">
              <a:spcAft>
                <a:spcPts val="300"/>
              </a:spcAft>
            </a:pPr>
            <a:r>
              <a:rPr lang="sv-SE" sz="1000" dirty="0" smtClean="0"/>
              <a:t>BRP har i genomsnitt vuxit med 5,1 procent per år i GR, att jämföra med 3,8 procent för övriga delar av Västra Götaland. </a:t>
            </a:r>
          </a:p>
          <a:p>
            <a:pPr lvl="2"/>
            <a:r>
              <a:rPr lang="sv-SE" sz="1000" dirty="0" smtClean="0"/>
              <a:t>Under den aktuella perioden stod GR för nästan 70 procent av den totala BRP-tillväxten i Västra Götaland. </a:t>
            </a:r>
          </a:p>
          <a:p>
            <a:pPr marL="0" indent="0">
              <a:buNone/>
            </a:pPr>
            <a:endParaRPr lang="sv-SE" sz="800" dirty="0" smtClean="0"/>
          </a:p>
          <a:p>
            <a:pPr marL="0" indent="0">
              <a:spcAft>
                <a:spcPts val="300"/>
              </a:spcAft>
              <a:buNone/>
            </a:pPr>
            <a:r>
              <a:rPr lang="sv-SE" sz="1100" dirty="0" smtClean="0"/>
              <a:t>Skillnaden i tillväxttakt mellan GR och övriga delar av länet förklaras till stor del av befolkningsutvecklingen. </a:t>
            </a:r>
          </a:p>
          <a:p>
            <a:pPr lvl="2"/>
            <a:r>
              <a:rPr lang="sv-SE" sz="1000" dirty="0" smtClean="0"/>
              <a:t>Under perioden 1993-2012 ökade </a:t>
            </a:r>
            <a:r>
              <a:rPr lang="sv-SE" sz="1000" dirty="0" err="1" smtClean="0"/>
              <a:t>GR:s</a:t>
            </a:r>
            <a:r>
              <a:rPr lang="sv-SE" sz="1000" dirty="0" smtClean="0"/>
              <a:t> befolkning med över 150 000 eller 19 procent samtidigt som övriga delar av Västra Götaland hade en svagt negativ utveckling (-14000/-2 procent).</a:t>
            </a:r>
          </a:p>
        </p:txBody>
      </p:sp>
      <p:sp>
        <p:nvSpPr>
          <p:cNvPr id="9" name="TextBox 8"/>
          <p:cNvSpPr txBox="1"/>
          <p:nvPr/>
        </p:nvSpPr>
        <p:spPr>
          <a:xfrm>
            <a:off x="539552" y="3801744"/>
            <a:ext cx="3292637" cy="246221"/>
          </a:xfrm>
          <a:prstGeom prst="rect">
            <a:avLst/>
          </a:prstGeom>
          <a:noFill/>
        </p:spPr>
        <p:txBody>
          <a:bodyPr wrap="square" rtlCol="0">
            <a:spAutoFit/>
          </a:bodyPr>
          <a:lstStyle/>
          <a:p>
            <a:r>
              <a:rPr lang="sv-SE" sz="1000" dirty="0" smtClean="0"/>
              <a:t>Figur 3. Bruttoregionprodukt (BRP), mnkr, 1993-2010</a:t>
            </a:r>
            <a:endParaRPr lang="en-US" sz="1000" dirty="0"/>
          </a:p>
        </p:txBody>
      </p:sp>
      <p:sp>
        <p:nvSpPr>
          <p:cNvPr id="18" name="TextBox 17"/>
          <p:cNvSpPr txBox="1"/>
          <p:nvPr/>
        </p:nvSpPr>
        <p:spPr>
          <a:xfrm>
            <a:off x="4891563" y="2551225"/>
            <a:ext cx="4111761" cy="400110"/>
          </a:xfrm>
          <a:prstGeom prst="rect">
            <a:avLst/>
          </a:prstGeom>
          <a:noFill/>
        </p:spPr>
        <p:txBody>
          <a:bodyPr wrap="square" rtlCol="0">
            <a:spAutoFit/>
          </a:bodyPr>
          <a:lstStyle/>
          <a:p>
            <a:r>
              <a:rPr lang="sv-SE" sz="1000" dirty="0" smtClean="0"/>
              <a:t>Figur 4. Befolkning och sysselsättning (dagbefolkning) 1993-2011 1993=index 100</a:t>
            </a:r>
            <a:endParaRPr lang="en-US" sz="1000" dirty="0"/>
          </a:p>
        </p:txBody>
      </p:sp>
      <p:sp>
        <p:nvSpPr>
          <p:cNvPr id="10" name="Content Placeholder 5"/>
          <p:cNvSpPr>
            <a:spLocks noGrp="1"/>
          </p:cNvSpPr>
          <p:nvPr>
            <p:ph sz="half" idx="2"/>
          </p:nvPr>
        </p:nvSpPr>
        <p:spPr>
          <a:xfrm>
            <a:off x="4860032" y="1556792"/>
            <a:ext cx="4104456" cy="1584176"/>
          </a:xfrm>
        </p:spPr>
        <p:txBody>
          <a:bodyPr numCol="1" spcCol="360000"/>
          <a:lstStyle/>
          <a:p>
            <a:pPr marL="0" indent="0">
              <a:buNone/>
            </a:pPr>
            <a:r>
              <a:rPr lang="sv-SE" sz="1100" dirty="0" smtClean="0"/>
              <a:t>Skillnaderna i befolkningsutvecklingen har även fått konsekvenser för </a:t>
            </a:r>
            <a:r>
              <a:rPr lang="sv-SE" sz="1100" i="1" dirty="0" smtClean="0"/>
              <a:t>var</a:t>
            </a:r>
            <a:r>
              <a:rPr lang="sv-SE" sz="1100" dirty="0" smtClean="0"/>
              <a:t> i länet som de nya jobben vuxit fram. Under perioden 1993-2011 skapades totalt 147 000 nya jobb i Västra Götaland. Av dessa stod GR för 122 000 </a:t>
            </a:r>
            <a:r>
              <a:rPr lang="sv-SE" sz="1100" dirty="0"/>
              <a:t>(</a:t>
            </a:r>
            <a:r>
              <a:rPr lang="sv-SE" sz="1100" dirty="0" smtClean="0"/>
              <a:t>83 %). </a:t>
            </a:r>
          </a:p>
          <a:p>
            <a:pPr marL="0" indent="0">
              <a:buNone/>
            </a:pPr>
            <a:endParaRPr lang="sv-SE" sz="1100" dirty="0"/>
          </a:p>
          <a:p>
            <a:pPr marL="0" indent="0">
              <a:buNone/>
            </a:pPr>
            <a:endParaRPr lang="en-US" sz="1100" dirty="0"/>
          </a:p>
        </p:txBody>
      </p:sp>
      <p:sp>
        <p:nvSpPr>
          <p:cNvPr id="13" name="TextBox 12"/>
          <p:cNvSpPr txBox="1"/>
          <p:nvPr/>
        </p:nvSpPr>
        <p:spPr>
          <a:xfrm>
            <a:off x="4952160" y="6246850"/>
            <a:ext cx="3816424" cy="215444"/>
          </a:xfrm>
          <a:prstGeom prst="rect">
            <a:avLst/>
          </a:prstGeom>
          <a:noFill/>
        </p:spPr>
        <p:txBody>
          <a:bodyPr wrap="square" rtlCol="0">
            <a:spAutoFit/>
          </a:bodyPr>
          <a:lstStyle/>
          <a:p>
            <a:r>
              <a:rPr lang="sv-SE" sz="800" dirty="0" smtClean="0"/>
              <a:t>Källa, båda figurerna: </a:t>
            </a:r>
            <a:r>
              <a:rPr lang="sv-SE" sz="800" dirty="0" err="1" smtClean="0"/>
              <a:t>WSP:s</a:t>
            </a:r>
            <a:r>
              <a:rPr lang="sv-SE" sz="800" dirty="0" smtClean="0"/>
              <a:t> bearbetning av data från SCB/</a:t>
            </a:r>
            <a:r>
              <a:rPr lang="sv-SE" sz="800" dirty="0" err="1" smtClean="0"/>
              <a:t>rAps</a:t>
            </a:r>
            <a:endParaRPr lang="en-US" sz="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083628"/>
            <a:ext cx="3744416" cy="2161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951335"/>
            <a:ext cx="3712649" cy="3266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Platshållare för bildnummer 10"/>
          <p:cNvSpPr>
            <a:spLocks noGrp="1"/>
          </p:cNvSpPr>
          <p:nvPr>
            <p:ph type="sldNum" sz="quarter" idx="10"/>
          </p:nvPr>
        </p:nvSpPr>
        <p:spPr/>
        <p:txBody>
          <a:bodyPr/>
          <a:lstStyle/>
          <a:p>
            <a:fld id="{2908A440-3734-4A0D-801E-10C971E29D41}" type="slidenum">
              <a:rPr lang="en-GB" smtClean="0"/>
              <a:pPr/>
              <a:t>5</a:t>
            </a:fld>
            <a:endParaRPr lang="en-GB"/>
          </a:p>
        </p:txBody>
      </p:sp>
    </p:spTree>
    <p:extLst>
      <p:ext uri="{BB962C8B-B14F-4D97-AF65-F5344CB8AC3E}">
        <p14:creationId xmlns:p14="http://schemas.microsoft.com/office/powerpoint/2010/main" xmlns="" val="5200702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Det låga bostadsbyggandet kan få motorn att hacka</a:t>
            </a:r>
            <a:endParaRPr lang="en-US" dirty="0"/>
          </a:p>
        </p:txBody>
      </p:sp>
      <p:sp>
        <p:nvSpPr>
          <p:cNvPr id="3" name="Content Placeholder 2"/>
          <p:cNvSpPr>
            <a:spLocks noGrp="1"/>
          </p:cNvSpPr>
          <p:nvPr>
            <p:ph sz="half" idx="1"/>
          </p:nvPr>
        </p:nvSpPr>
        <p:spPr>
          <a:xfrm>
            <a:off x="469900" y="1596256"/>
            <a:ext cx="3990975" cy="3992984"/>
          </a:xfrm>
        </p:spPr>
        <p:txBody>
          <a:bodyPr/>
          <a:lstStyle/>
          <a:p>
            <a:pPr marL="0" indent="0">
              <a:spcAft>
                <a:spcPts val="600"/>
              </a:spcAft>
              <a:buNone/>
            </a:pPr>
            <a:r>
              <a:rPr lang="sv-SE" sz="1300" dirty="0" smtClean="0"/>
              <a:t>Under perioden 1993-2012:</a:t>
            </a:r>
          </a:p>
          <a:p>
            <a:pPr>
              <a:spcAft>
                <a:spcPts val="1200"/>
              </a:spcAft>
            </a:pPr>
            <a:r>
              <a:rPr lang="sv-SE" sz="1300" dirty="0" smtClean="0"/>
              <a:t>…stod storstäderna för 88 procent av rikets befolkningstillväxt, men bara 52 procent av bostadsbyggandet.</a:t>
            </a:r>
          </a:p>
          <a:p>
            <a:pPr>
              <a:spcAft>
                <a:spcPts val="1200"/>
              </a:spcAft>
            </a:pPr>
            <a:r>
              <a:rPr lang="sv-SE" sz="1300" dirty="0" smtClean="0"/>
              <a:t>…stod GR för </a:t>
            </a:r>
            <a:r>
              <a:rPr lang="sv-SE" sz="1300" dirty="0"/>
              <a:t>19 procent av rikets befolkningstillväxt </a:t>
            </a:r>
            <a:r>
              <a:rPr lang="sv-SE" sz="1300" dirty="0" smtClean="0"/>
              <a:t>och 12 procent av bostadsbyggandet.</a:t>
            </a:r>
          </a:p>
          <a:p>
            <a:pPr>
              <a:spcAft>
                <a:spcPts val="1200"/>
              </a:spcAft>
            </a:pPr>
            <a:r>
              <a:rPr lang="sv-SE" sz="1300" dirty="0" smtClean="0"/>
              <a:t>…var antalet nybyggda bostäder per ny invånare runt 0,3 i storstäderna. GR har byggt marginellt mer per ny invånare än Stockholm och Malmö. </a:t>
            </a:r>
          </a:p>
          <a:p>
            <a:pPr marL="0" indent="0">
              <a:spcAft>
                <a:spcPts val="1200"/>
              </a:spcAft>
              <a:buNone/>
            </a:pPr>
            <a:r>
              <a:rPr lang="sv-SE" sz="1300" dirty="0" smtClean="0"/>
              <a:t>För att ligga kvar på dagens boendetäthet skulle byggandet i GR behöva öka till omkring 0,45 bostäder per ny invånare. Eftersom befolkningen förväntas växa snabbare än tidigare skulle detta förutsätta ett kraftigt ökat byggande, med runt 50 procent jämfört med den historiska trenden 1993-2012. </a:t>
            </a:r>
            <a:endParaRPr lang="en-US" sz="1300" dirty="0"/>
          </a:p>
        </p:txBody>
      </p:sp>
      <p:grpSp>
        <p:nvGrpSpPr>
          <p:cNvPr id="5" name="Group 4"/>
          <p:cNvGrpSpPr/>
          <p:nvPr/>
        </p:nvGrpSpPr>
        <p:grpSpPr>
          <a:xfrm>
            <a:off x="4545023" y="2054123"/>
            <a:ext cx="4352925" cy="3077250"/>
            <a:chOff x="4545023" y="1988840"/>
            <a:chExt cx="4352925" cy="3077250"/>
          </a:xfrm>
        </p:grpSpPr>
        <p:sp>
          <p:nvSpPr>
            <p:cNvPr id="4" name="TextBox 3"/>
            <p:cNvSpPr txBox="1"/>
            <p:nvPr/>
          </p:nvSpPr>
          <p:spPr>
            <a:xfrm>
              <a:off x="4545023" y="1988840"/>
              <a:ext cx="2763281" cy="430887"/>
            </a:xfrm>
            <a:prstGeom prst="rect">
              <a:avLst/>
            </a:prstGeom>
            <a:noFill/>
          </p:spPr>
          <p:txBody>
            <a:bodyPr wrap="square" rtlCol="0">
              <a:spAutoFit/>
            </a:bodyPr>
            <a:lstStyle/>
            <a:p>
              <a:r>
                <a:rPr lang="sv-SE" sz="1100" dirty="0" smtClean="0"/>
                <a:t>Figur 5. Antal </a:t>
              </a:r>
              <a:r>
                <a:rPr lang="sv-SE" sz="1100" dirty="0"/>
                <a:t>nyproducerade </a:t>
              </a:r>
              <a:r>
                <a:rPr lang="sv-SE" sz="1100" dirty="0" smtClean="0"/>
                <a:t>bostäder </a:t>
              </a:r>
              <a:r>
                <a:rPr lang="sv-SE" sz="1100" dirty="0"/>
                <a:t>per ny invånare 1993 - 2012</a:t>
              </a:r>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45023" y="2419727"/>
              <a:ext cx="4352925" cy="264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TextBox 5"/>
          <p:cNvSpPr txBox="1"/>
          <p:nvPr/>
        </p:nvSpPr>
        <p:spPr>
          <a:xfrm>
            <a:off x="4545023" y="5143384"/>
            <a:ext cx="2176462" cy="338554"/>
          </a:xfrm>
          <a:prstGeom prst="rect">
            <a:avLst/>
          </a:prstGeom>
          <a:noFill/>
        </p:spPr>
        <p:txBody>
          <a:bodyPr wrap="square" rtlCol="0">
            <a:spAutoFit/>
          </a:bodyPr>
          <a:lstStyle/>
          <a:p>
            <a:r>
              <a:rPr lang="sv-SE" sz="800" dirty="0" smtClean="0"/>
              <a:t>Källa: </a:t>
            </a:r>
            <a:r>
              <a:rPr lang="sv-SE" sz="800" dirty="0" err="1"/>
              <a:t>WSP:s</a:t>
            </a:r>
            <a:r>
              <a:rPr lang="sv-SE" sz="800" dirty="0"/>
              <a:t> bearbetning av data från SCB</a:t>
            </a:r>
            <a:endParaRPr lang="en-US" sz="800" dirty="0"/>
          </a:p>
          <a:p>
            <a:endParaRPr lang="en-US" sz="800" dirty="0"/>
          </a:p>
        </p:txBody>
      </p:sp>
      <p:sp>
        <p:nvSpPr>
          <p:cNvPr id="8" name="Platshållare för bildnummer 7"/>
          <p:cNvSpPr>
            <a:spLocks noGrp="1"/>
          </p:cNvSpPr>
          <p:nvPr>
            <p:ph type="sldNum" sz="quarter" idx="10"/>
          </p:nvPr>
        </p:nvSpPr>
        <p:spPr/>
        <p:txBody>
          <a:bodyPr/>
          <a:lstStyle/>
          <a:p>
            <a:fld id="{756C82AC-0D05-477E-AE7B-1275C355E836}" type="slidenum">
              <a:rPr lang="en-GB" smtClean="0"/>
              <a:pPr/>
              <a:t>6</a:t>
            </a:fld>
            <a:endParaRPr lang="en-GB"/>
          </a:p>
        </p:txBody>
      </p:sp>
    </p:spTree>
    <p:extLst>
      <p:ext uri="{BB962C8B-B14F-4D97-AF65-F5344CB8AC3E}">
        <p14:creationId xmlns:p14="http://schemas.microsoft.com/office/powerpoint/2010/main" xmlns="" val="23067116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Växande gap mellan byggande och befolkningstillväxt</a:t>
            </a:r>
            <a:endParaRPr lang="sv-SE" dirty="0"/>
          </a:p>
        </p:txBody>
      </p:sp>
      <p:sp>
        <p:nvSpPr>
          <p:cNvPr id="3" name="Content Placeholder 2"/>
          <p:cNvSpPr>
            <a:spLocks noGrp="1"/>
          </p:cNvSpPr>
          <p:nvPr>
            <p:ph sz="half" idx="1"/>
          </p:nvPr>
        </p:nvSpPr>
        <p:spPr>
          <a:xfrm>
            <a:off x="469900" y="1419225"/>
            <a:ext cx="8206556" cy="2009775"/>
          </a:xfrm>
        </p:spPr>
        <p:txBody>
          <a:bodyPr numCol="2" spcCol="360000"/>
          <a:lstStyle/>
          <a:p>
            <a:pPr marL="0" indent="0">
              <a:spcAft>
                <a:spcPts val="600"/>
              </a:spcAft>
              <a:buNone/>
            </a:pPr>
            <a:r>
              <a:rPr lang="sv-SE" sz="1100" dirty="0"/>
              <a:t>Sett över en längre period råder det en betydande obalans mellan folkökning och bostadsbyggande i </a:t>
            </a:r>
            <a:r>
              <a:rPr lang="sv-SE" sz="1100" dirty="0" smtClean="0"/>
              <a:t>Göteborgsregionen.</a:t>
            </a:r>
            <a:endParaRPr lang="sv-SE" sz="1100" dirty="0"/>
          </a:p>
          <a:p>
            <a:r>
              <a:rPr lang="sv-SE" sz="1100" dirty="0" smtClean="0"/>
              <a:t>Under perioden </a:t>
            </a:r>
            <a:r>
              <a:rPr lang="sv-SE" sz="1100" dirty="0"/>
              <a:t>1975-2012 </a:t>
            </a:r>
            <a:r>
              <a:rPr lang="sv-SE" sz="1100" dirty="0" smtClean="0"/>
              <a:t>har den </a:t>
            </a:r>
            <a:r>
              <a:rPr lang="sv-SE" sz="1100" dirty="0"/>
              <a:t>årliga folkökningen trendmässigt </a:t>
            </a:r>
            <a:r>
              <a:rPr lang="sv-SE" sz="1100" dirty="0" smtClean="0"/>
              <a:t>blivit större medan bostadsbyggandet uppvisar den </a:t>
            </a:r>
            <a:r>
              <a:rPr lang="sv-SE" sz="1100" dirty="0"/>
              <a:t>omvända </a:t>
            </a:r>
            <a:r>
              <a:rPr lang="sv-SE" sz="1100" dirty="0" smtClean="0"/>
              <a:t>trenden. </a:t>
            </a:r>
            <a:endParaRPr lang="sv-SE" sz="1100" dirty="0"/>
          </a:p>
          <a:p>
            <a:pPr marL="0" indent="0">
              <a:buNone/>
            </a:pPr>
            <a:endParaRPr lang="sv-SE" sz="800" dirty="0"/>
          </a:p>
          <a:p>
            <a:r>
              <a:rPr lang="sv-SE" sz="1100" dirty="0"/>
              <a:t>Att Göteborgsregionen kunnat fortsätta att växa, trots det växande gapet mellan befolkningsutveckling och </a:t>
            </a:r>
            <a:r>
              <a:rPr lang="sv-SE" sz="1100" dirty="0" smtClean="0"/>
              <a:t>byggande</a:t>
            </a:r>
            <a:r>
              <a:rPr lang="sv-SE" sz="1100" dirty="0"/>
              <a:t>, beror på att </a:t>
            </a:r>
            <a:r>
              <a:rPr lang="sv-SE" sz="1100" dirty="0" smtClean="0"/>
              <a:t>boendetätheten, d v s antalet boende </a:t>
            </a:r>
            <a:r>
              <a:rPr lang="sv-SE" sz="1100" dirty="0"/>
              <a:t>p</a:t>
            </a:r>
            <a:r>
              <a:rPr lang="sv-SE" sz="1100" dirty="0" smtClean="0"/>
              <a:t>er bostad,  har ökat sedan början av 1990-talet. </a:t>
            </a:r>
          </a:p>
          <a:p>
            <a:pPr marL="0" indent="0">
              <a:spcAft>
                <a:spcPts val="600"/>
              </a:spcAft>
              <a:buNone/>
            </a:pPr>
            <a:r>
              <a:rPr lang="sv-SE" sz="1100" dirty="0" smtClean="0"/>
              <a:t>Hur länge kan en ökad boendetäthet kompensera för ett lågt byggande? </a:t>
            </a:r>
          </a:p>
          <a:p>
            <a:r>
              <a:rPr lang="sv-SE" sz="1100" dirty="0" smtClean="0"/>
              <a:t>Samtidigt som befolkningen fortsätter att växa finns det en motverkande kraft i form av allt fler singelhushåll.  Singelhushåll konsumerar i genomsnitt en större boendeyta per person än hushåll med flera medlemmar. Fler singelhushåll påverkar alltså boendetätheten nedåt. </a:t>
            </a:r>
            <a:endParaRPr lang="sv-SE" sz="1100" dirty="0"/>
          </a:p>
        </p:txBody>
      </p:sp>
      <p:sp>
        <p:nvSpPr>
          <p:cNvPr id="8" name="TextBox 7"/>
          <p:cNvSpPr txBox="1"/>
          <p:nvPr/>
        </p:nvSpPr>
        <p:spPr>
          <a:xfrm>
            <a:off x="4867285" y="3212976"/>
            <a:ext cx="2966843" cy="430887"/>
          </a:xfrm>
          <a:prstGeom prst="rect">
            <a:avLst/>
          </a:prstGeom>
          <a:noFill/>
        </p:spPr>
        <p:txBody>
          <a:bodyPr wrap="square" rtlCol="0">
            <a:spAutoFit/>
          </a:bodyPr>
          <a:lstStyle/>
          <a:p>
            <a:r>
              <a:rPr lang="sv-SE" sz="1100" dirty="0" smtClean="0"/>
              <a:t>Figur 6. Bostadsbyggande och befolkningsutveckling 1975 - 2012</a:t>
            </a:r>
            <a:endParaRPr lang="sv-SE" sz="1100" dirty="0"/>
          </a:p>
        </p:txBody>
      </p:sp>
      <p:sp>
        <p:nvSpPr>
          <p:cNvPr id="7" name="TextBox 6"/>
          <p:cNvSpPr txBox="1"/>
          <p:nvPr/>
        </p:nvSpPr>
        <p:spPr>
          <a:xfrm>
            <a:off x="6932042" y="5729271"/>
            <a:ext cx="1024334" cy="584775"/>
          </a:xfrm>
          <a:prstGeom prst="rect">
            <a:avLst/>
          </a:prstGeom>
          <a:noFill/>
        </p:spPr>
        <p:txBody>
          <a:bodyPr wrap="square" rtlCol="0">
            <a:spAutoFit/>
          </a:bodyPr>
          <a:lstStyle/>
          <a:p>
            <a:r>
              <a:rPr lang="sv-SE" sz="800" dirty="0" smtClean="0"/>
              <a:t>Källa: </a:t>
            </a:r>
            <a:r>
              <a:rPr lang="sv-SE" sz="800" dirty="0" err="1"/>
              <a:t>WSP:s</a:t>
            </a:r>
            <a:r>
              <a:rPr lang="sv-SE" sz="800" dirty="0"/>
              <a:t> bearbetning av data från SCB</a:t>
            </a:r>
            <a:endParaRPr lang="en-US" sz="800" dirty="0"/>
          </a:p>
          <a:p>
            <a:endParaRPr lang="en-US" sz="800"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3" y="3683026"/>
            <a:ext cx="5616624" cy="2631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7</a:t>
            </a:fld>
            <a:endParaRPr lang="en-GB"/>
          </a:p>
        </p:txBody>
      </p:sp>
    </p:spTree>
    <p:extLst>
      <p:ext uri="{BB962C8B-B14F-4D97-AF65-F5344CB8AC3E}">
        <p14:creationId xmlns:p14="http://schemas.microsoft.com/office/powerpoint/2010/main" xmlns="" val="29731122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Snabbt stigande bostadspriser </a:t>
            </a:r>
            <a:endParaRPr lang="sv-SE" dirty="0"/>
          </a:p>
        </p:txBody>
      </p:sp>
      <p:sp>
        <p:nvSpPr>
          <p:cNvPr id="3" name="Content Placeholder 2"/>
          <p:cNvSpPr>
            <a:spLocks noGrp="1"/>
          </p:cNvSpPr>
          <p:nvPr>
            <p:ph sz="half" idx="1"/>
          </p:nvPr>
        </p:nvSpPr>
        <p:spPr>
          <a:xfrm>
            <a:off x="323528" y="1220211"/>
            <a:ext cx="3024336" cy="5019429"/>
          </a:xfrm>
        </p:spPr>
        <p:txBody>
          <a:bodyPr numCol="1"/>
          <a:lstStyle/>
          <a:p>
            <a:pPr>
              <a:spcAft>
                <a:spcPts val="0"/>
              </a:spcAft>
            </a:pPr>
            <a:r>
              <a:rPr lang="sv-SE" sz="1100" dirty="0" smtClean="0"/>
              <a:t>Under perioden </a:t>
            </a:r>
            <a:r>
              <a:rPr lang="sv-SE" sz="1100" dirty="0"/>
              <a:t>1993-2012 ökade priset på ett genomsnittligt småhus med mellan </a:t>
            </a:r>
            <a:r>
              <a:rPr lang="sv-SE" sz="1100" dirty="0" smtClean="0"/>
              <a:t>260 </a:t>
            </a:r>
            <a:r>
              <a:rPr lang="sv-SE" sz="1100" dirty="0"/>
              <a:t>och </a:t>
            </a:r>
            <a:r>
              <a:rPr lang="sv-SE" sz="1100" dirty="0" smtClean="0"/>
              <a:t>275 </a:t>
            </a:r>
            <a:r>
              <a:rPr lang="sv-SE" sz="1100" dirty="0"/>
              <a:t>procent  i de tre storstäderna, mest i </a:t>
            </a:r>
            <a:r>
              <a:rPr lang="sv-SE" sz="1100" dirty="0" smtClean="0"/>
              <a:t>Malmö och </a:t>
            </a:r>
            <a:r>
              <a:rPr lang="sv-SE" sz="1100" dirty="0"/>
              <a:t>något mindre i </a:t>
            </a:r>
            <a:r>
              <a:rPr lang="sv-SE" sz="1100" dirty="0" smtClean="0"/>
              <a:t>Stockholm och </a:t>
            </a:r>
            <a:r>
              <a:rPr lang="sv-SE" sz="1100" dirty="0"/>
              <a:t>Göteborg.  </a:t>
            </a:r>
            <a:r>
              <a:rPr lang="sv-SE" sz="1100" dirty="0" smtClean="0"/>
              <a:t>I övriga delar av landet ökade småhuspriserna med 200 </a:t>
            </a:r>
            <a:r>
              <a:rPr lang="sv-SE" sz="1100" dirty="0"/>
              <a:t>procent </a:t>
            </a:r>
            <a:r>
              <a:rPr lang="sv-SE" sz="1100" dirty="0" smtClean="0"/>
              <a:t>under samma period. </a:t>
            </a:r>
          </a:p>
          <a:p>
            <a:pPr marL="0" indent="0">
              <a:buNone/>
            </a:pPr>
            <a:r>
              <a:rPr lang="sv-SE" sz="1100" dirty="0" smtClean="0"/>
              <a:t> </a:t>
            </a:r>
            <a:endParaRPr lang="sv-SE" sz="1100" dirty="0"/>
          </a:p>
          <a:p>
            <a:r>
              <a:rPr lang="sv-SE" sz="1100" dirty="0" smtClean="0"/>
              <a:t>Priset på ett </a:t>
            </a:r>
            <a:r>
              <a:rPr lang="sv-SE" sz="1100" dirty="0"/>
              <a:t>genomsnittligt småhus i Göteborg </a:t>
            </a:r>
            <a:r>
              <a:rPr lang="sv-SE" sz="1100" dirty="0" smtClean="0"/>
              <a:t>har ökat </a:t>
            </a:r>
            <a:r>
              <a:rPr lang="sv-SE" sz="1100" dirty="0"/>
              <a:t>med 2,2 miljoner kronor mellan 1993-2012. Motsvarande siffra för Stockholm </a:t>
            </a:r>
            <a:r>
              <a:rPr lang="sv-SE" sz="1100" dirty="0" smtClean="0"/>
              <a:t>är 2,8 och för Malmö 2 </a:t>
            </a:r>
            <a:r>
              <a:rPr lang="sv-SE" sz="1100" dirty="0"/>
              <a:t>miljoner kronor. </a:t>
            </a:r>
            <a:endParaRPr lang="sv-SE" sz="1100" dirty="0" smtClean="0"/>
          </a:p>
          <a:p>
            <a:endParaRPr lang="sv-SE" sz="1100" dirty="0"/>
          </a:p>
          <a:p>
            <a:r>
              <a:rPr lang="sv-SE" sz="1100" dirty="0" smtClean="0"/>
              <a:t>Prisökningen på bostadsrätter har varit mer dramatisk än för småhus. Bara under perioden 2000-2012 ökade de genomsnittliga försäljningspriserna med 324 procent i Göteborg. Prisökningen i Malmö var ungefär densamma, medan utvecklingen i Stockholm varit något lugnare. Den största procentuella ökningen av priserna har dock skett utanför storstäderna, dock från en låg nivå. Snittpriserna är dock alltjämt högst i Stockholm; 2,3 mnkr mot 1,6 mnkr i Göteborg och 1,2 mnkr i Malmö. </a:t>
            </a:r>
            <a:endParaRPr lang="sv-SE" sz="1100" dirty="0"/>
          </a:p>
          <a:p>
            <a:pPr marL="0" indent="0">
              <a:buNone/>
            </a:pPr>
            <a:endParaRPr lang="sv-SE" sz="1100" dirty="0" smtClean="0"/>
          </a:p>
          <a:p>
            <a:pPr marL="0" indent="0">
              <a:buNone/>
            </a:pPr>
            <a:endParaRPr lang="sv-SE" sz="1100" dirty="0"/>
          </a:p>
          <a:p>
            <a:pPr marL="0" indent="0">
              <a:buNone/>
            </a:pPr>
            <a:endParaRPr lang="sv-SE" sz="1100" dirty="0" smtClean="0"/>
          </a:p>
          <a:p>
            <a:pPr marL="0" indent="0">
              <a:buNone/>
            </a:pPr>
            <a:endParaRPr lang="sv-SE" sz="1100" dirty="0"/>
          </a:p>
          <a:p>
            <a:pPr marL="0" indent="0">
              <a:buNone/>
            </a:pPr>
            <a:endParaRPr lang="sv-SE" sz="1100" dirty="0"/>
          </a:p>
          <a:p>
            <a:pPr marL="0" indent="0">
              <a:buNone/>
            </a:pPr>
            <a:endParaRPr lang="sv-SE" sz="1100" dirty="0" smtClean="0"/>
          </a:p>
        </p:txBody>
      </p:sp>
      <p:sp>
        <p:nvSpPr>
          <p:cNvPr id="7" name="TextBox 6"/>
          <p:cNvSpPr txBox="1"/>
          <p:nvPr/>
        </p:nvSpPr>
        <p:spPr>
          <a:xfrm>
            <a:off x="3794110" y="1482934"/>
            <a:ext cx="3902947" cy="285910"/>
          </a:xfrm>
          <a:prstGeom prst="rect">
            <a:avLst/>
          </a:prstGeom>
          <a:noFill/>
        </p:spPr>
        <p:txBody>
          <a:bodyPr wrap="square" rtlCol="0">
            <a:spAutoFit/>
          </a:bodyPr>
          <a:lstStyle/>
          <a:p>
            <a:r>
              <a:rPr lang="sv-SE" sz="1100" dirty="0" smtClean="0"/>
              <a:t>Figur 7. Småhuspriser 1993 – 2012 (1993 = index 100)</a:t>
            </a:r>
            <a:endParaRPr lang="sv-SE" sz="1100" dirty="0"/>
          </a:p>
        </p:txBody>
      </p:sp>
      <p:sp>
        <p:nvSpPr>
          <p:cNvPr id="11" name="TextBox 10"/>
          <p:cNvSpPr txBox="1"/>
          <p:nvPr/>
        </p:nvSpPr>
        <p:spPr>
          <a:xfrm>
            <a:off x="3766041" y="4005064"/>
            <a:ext cx="3902947" cy="261610"/>
          </a:xfrm>
          <a:prstGeom prst="rect">
            <a:avLst/>
          </a:prstGeom>
          <a:noFill/>
        </p:spPr>
        <p:txBody>
          <a:bodyPr wrap="square" rtlCol="0">
            <a:spAutoFit/>
          </a:bodyPr>
          <a:lstStyle/>
          <a:p>
            <a:r>
              <a:rPr lang="sv-SE" sz="1100" dirty="0" smtClean="0"/>
              <a:t>Figur </a:t>
            </a:r>
            <a:r>
              <a:rPr lang="sv-SE" sz="1100" dirty="0"/>
              <a:t>8</a:t>
            </a:r>
            <a:r>
              <a:rPr lang="sv-SE" sz="1100" dirty="0" smtClean="0"/>
              <a:t>. Bostadsrättspriser 2000 – 2012 (2000 = index 100)</a:t>
            </a:r>
            <a:endParaRPr lang="sv-SE" sz="1100" dirty="0"/>
          </a:p>
        </p:txBody>
      </p:sp>
      <p:sp>
        <p:nvSpPr>
          <p:cNvPr id="14" name="TextBox 13"/>
          <p:cNvSpPr txBox="1"/>
          <p:nvPr/>
        </p:nvSpPr>
        <p:spPr>
          <a:xfrm>
            <a:off x="8145189" y="5476071"/>
            <a:ext cx="980940" cy="584775"/>
          </a:xfrm>
          <a:prstGeom prst="rect">
            <a:avLst/>
          </a:prstGeom>
          <a:noFill/>
        </p:spPr>
        <p:txBody>
          <a:bodyPr wrap="square" rtlCol="0">
            <a:spAutoFit/>
          </a:bodyPr>
          <a:lstStyle/>
          <a:p>
            <a:r>
              <a:rPr lang="sv-SE" sz="800" dirty="0" smtClean="0"/>
              <a:t>Källa, båda figurerna: </a:t>
            </a:r>
            <a:r>
              <a:rPr lang="sv-SE" sz="800" dirty="0" err="1" smtClean="0"/>
              <a:t>WSP:s</a:t>
            </a:r>
            <a:r>
              <a:rPr lang="sv-SE" sz="800" dirty="0" smtClean="0"/>
              <a:t> bearbetning av data från SCB.</a:t>
            </a:r>
            <a:endParaRPr lang="en-US" sz="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8747" y="4305692"/>
            <a:ext cx="4299092" cy="2002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8008" y="1768844"/>
            <a:ext cx="4289831" cy="2051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Platshållare för bildnummer 8"/>
          <p:cNvSpPr>
            <a:spLocks noGrp="1"/>
          </p:cNvSpPr>
          <p:nvPr>
            <p:ph type="sldNum" sz="quarter" idx="10"/>
          </p:nvPr>
        </p:nvSpPr>
        <p:spPr/>
        <p:txBody>
          <a:bodyPr/>
          <a:lstStyle/>
          <a:p>
            <a:fld id="{756C82AC-0D05-477E-AE7B-1275C355E836}" type="slidenum">
              <a:rPr lang="en-GB" smtClean="0"/>
              <a:pPr/>
              <a:t>8</a:t>
            </a:fld>
            <a:endParaRPr lang="en-GB"/>
          </a:p>
        </p:txBody>
      </p:sp>
    </p:spTree>
    <p:extLst>
      <p:ext uri="{BB962C8B-B14F-4D97-AF65-F5344CB8AC3E}">
        <p14:creationId xmlns:p14="http://schemas.microsoft.com/office/powerpoint/2010/main" xmlns="" val="28355927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Ett högre byggande leder inte till stort prisfall</a:t>
            </a:r>
            <a:endParaRPr lang="en-US" dirty="0"/>
          </a:p>
        </p:txBody>
      </p:sp>
      <p:sp>
        <p:nvSpPr>
          <p:cNvPr id="3" name="Content Placeholder 2"/>
          <p:cNvSpPr>
            <a:spLocks noGrp="1"/>
          </p:cNvSpPr>
          <p:nvPr>
            <p:ph sz="half" idx="1"/>
          </p:nvPr>
        </p:nvSpPr>
        <p:spPr>
          <a:xfrm>
            <a:off x="467545" y="1340768"/>
            <a:ext cx="3888431" cy="4673600"/>
          </a:xfrm>
        </p:spPr>
        <p:txBody>
          <a:bodyPr/>
          <a:lstStyle/>
          <a:p>
            <a:pPr marL="0" indent="0">
              <a:buNone/>
            </a:pPr>
            <a:endParaRPr lang="sv-SE" sz="1100" dirty="0"/>
          </a:p>
          <a:p>
            <a:r>
              <a:rPr lang="sv-SE" sz="1200" dirty="0"/>
              <a:t>I en analys från Boverket </a:t>
            </a:r>
            <a:r>
              <a:rPr lang="sv-SE" sz="1200" dirty="0" smtClean="0"/>
              <a:t>(2013) görs </a:t>
            </a:r>
            <a:r>
              <a:rPr lang="sv-SE" sz="1200" dirty="0"/>
              <a:t>bedömningen att det låga byggandet </a:t>
            </a:r>
            <a:r>
              <a:rPr lang="sv-SE" sz="1200" dirty="0" smtClean="0"/>
              <a:t>i ganska </a:t>
            </a:r>
            <a:r>
              <a:rPr lang="sv-SE" sz="1200" dirty="0"/>
              <a:t>liten utsträckning har bidragit till prisökningen på </a:t>
            </a:r>
            <a:r>
              <a:rPr lang="sv-SE" sz="1200" dirty="0" smtClean="0"/>
              <a:t>bostäder. </a:t>
            </a:r>
          </a:p>
          <a:p>
            <a:endParaRPr lang="sv-SE" sz="1200" dirty="0"/>
          </a:p>
          <a:p>
            <a:r>
              <a:rPr lang="sv-SE" sz="1200" dirty="0" smtClean="0"/>
              <a:t>För </a:t>
            </a:r>
            <a:r>
              <a:rPr lang="sv-SE" sz="1200" dirty="0"/>
              <a:t>Västra Götaland </a:t>
            </a:r>
            <a:r>
              <a:rPr lang="sv-SE" sz="1200" dirty="0" smtClean="0"/>
              <a:t>bedöms det </a:t>
            </a:r>
            <a:r>
              <a:rPr lang="sv-SE" sz="1200" dirty="0"/>
              <a:t>låga byggandet </a:t>
            </a:r>
            <a:r>
              <a:rPr lang="sv-SE" sz="1200" dirty="0" smtClean="0"/>
              <a:t>(ökad boendetäthet) endast ha bidragit </a:t>
            </a:r>
            <a:r>
              <a:rPr lang="sv-SE" sz="1200" dirty="0"/>
              <a:t>med 5 procent av prisuppgången mellan </a:t>
            </a:r>
            <a:r>
              <a:rPr lang="sv-SE" sz="1200" dirty="0" smtClean="0"/>
              <a:t>1996-2011. Skulle man enbart studerat GR hade påverkan sannolikt varit något större, men fortfarande liten i förhållande till andra faktorer.  </a:t>
            </a:r>
          </a:p>
          <a:p>
            <a:endParaRPr lang="sv-SE" sz="1200" dirty="0" smtClean="0"/>
          </a:p>
          <a:p>
            <a:r>
              <a:rPr lang="sv-SE" sz="1200" dirty="0" smtClean="0"/>
              <a:t>Enligt Boverkets analys drivs bostadspriserna framförallt av </a:t>
            </a:r>
            <a:r>
              <a:rPr lang="sv-SE" sz="1200" dirty="0"/>
              <a:t>ökade </a:t>
            </a:r>
            <a:r>
              <a:rPr lang="sv-SE" sz="1200" dirty="0" smtClean="0"/>
              <a:t>förvärvsinkomster </a:t>
            </a:r>
            <a:r>
              <a:rPr lang="sv-SE" sz="1200" dirty="0"/>
              <a:t>och  förväntningar om fortsatt </a:t>
            </a:r>
            <a:r>
              <a:rPr lang="sv-SE" sz="1200" dirty="0" smtClean="0"/>
              <a:t>prisstegring. </a:t>
            </a:r>
          </a:p>
          <a:p>
            <a:endParaRPr lang="sv-SE" sz="1200" dirty="0"/>
          </a:p>
          <a:p>
            <a:r>
              <a:rPr lang="sv-SE" sz="1200" dirty="0" smtClean="0">
                <a:solidFill>
                  <a:schemeClr val="accent1"/>
                </a:solidFill>
              </a:rPr>
              <a:t>Slutsats:</a:t>
            </a:r>
            <a:r>
              <a:rPr lang="sv-SE" sz="1200" dirty="0" smtClean="0"/>
              <a:t> Byggandet har inte en avgörande </a:t>
            </a:r>
            <a:r>
              <a:rPr lang="sv-SE" sz="1200" dirty="0"/>
              <a:t>betydelse för prisnivån. Det indikerar också att </a:t>
            </a:r>
            <a:r>
              <a:rPr lang="sv-SE" sz="1200" dirty="0" smtClean="0"/>
              <a:t>ett ökat </a:t>
            </a:r>
            <a:r>
              <a:rPr lang="sv-SE" sz="1200" dirty="0"/>
              <a:t>byggande i </a:t>
            </a:r>
            <a:r>
              <a:rPr lang="sv-SE" sz="1200" dirty="0" smtClean="0"/>
              <a:t>Göteborgsregionen inte skulle få särskilt stora negativa effekter på bostadspriserna. </a:t>
            </a:r>
            <a:endParaRPr lang="en-US" sz="1200" dirty="0"/>
          </a:p>
        </p:txBody>
      </p:sp>
      <p:grpSp>
        <p:nvGrpSpPr>
          <p:cNvPr id="11" name="Group 10"/>
          <p:cNvGrpSpPr/>
          <p:nvPr/>
        </p:nvGrpSpPr>
        <p:grpSpPr>
          <a:xfrm>
            <a:off x="4932040" y="1569078"/>
            <a:ext cx="3744416" cy="4287288"/>
            <a:chOff x="4932040" y="1569078"/>
            <a:chExt cx="3744416" cy="4287288"/>
          </a:xfrm>
        </p:grpSpPr>
        <p:sp>
          <p:nvSpPr>
            <p:cNvPr id="7" name="TextBox 6"/>
            <p:cNvSpPr txBox="1"/>
            <p:nvPr/>
          </p:nvSpPr>
          <p:spPr>
            <a:xfrm>
              <a:off x="4932040" y="1569078"/>
              <a:ext cx="3339194" cy="430887"/>
            </a:xfrm>
            <a:prstGeom prst="rect">
              <a:avLst/>
            </a:prstGeom>
            <a:noFill/>
          </p:spPr>
          <p:txBody>
            <a:bodyPr wrap="square" rtlCol="0">
              <a:spAutoFit/>
            </a:bodyPr>
            <a:lstStyle/>
            <a:p>
              <a:r>
                <a:rPr lang="sv-SE" sz="1100" dirty="0" smtClean="0"/>
                <a:t>Figur </a:t>
              </a:r>
              <a:r>
                <a:rPr lang="sv-SE" sz="1100" dirty="0"/>
                <a:t>9</a:t>
              </a:r>
              <a:r>
                <a:rPr lang="sv-SE" sz="1100" dirty="0" smtClean="0"/>
                <a:t>. Olika </a:t>
              </a:r>
              <a:r>
                <a:rPr lang="sv-SE" sz="1100" dirty="0"/>
                <a:t>faktorers inverkan på ökningen i småhuspriser i Västra Götaland 1996-2011</a:t>
              </a:r>
            </a:p>
          </p:txBody>
        </p:sp>
        <p:pic>
          <p:nvPicPr>
            <p:cNvPr id="1031" name="Picture 7"/>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602" t="-2063" r="13649" b="4448"/>
            <a:stretch/>
          </p:blipFill>
          <p:spPr bwMode="auto">
            <a:xfrm>
              <a:off x="4932040" y="2059796"/>
              <a:ext cx="3391646" cy="3527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063546" y="5517812"/>
              <a:ext cx="1612910" cy="338554"/>
            </a:xfrm>
            <a:prstGeom prst="rect">
              <a:avLst/>
            </a:prstGeom>
            <a:noFill/>
          </p:spPr>
          <p:txBody>
            <a:bodyPr wrap="square" rtlCol="0">
              <a:spAutoFit/>
            </a:bodyPr>
            <a:lstStyle/>
            <a:p>
              <a:r>
                <a:rPr lang="sv-SE" sz="800" dirty="0" smtClean="0"/>
                <a:t>Källa: </a:t>
              </a:r>
              <a:r>
                <a:rPr lang="sv-SE" sz="800" dirty="0" err="1" smtClean="0"/>
                <a:t>WSP:s</a:t>
              </a:r>
              <a:r>
                <a:rPr lang="sv-SE" sz="800" dirty="0" smtClean="0"/>
                <a:t> bearbetning av data från Boverket (2013)</a:t>
              </a:r>
              <a:endParaRPr lang="en-US" sz="800" dirty="0"/>
            </a:p>
          </p:txBody>
        </p:sp>
      </p:grpSp>
      <p:sp>
        <p:nvSpPr>
          <p:cNvPr id="8" name="Platshållare för bildnummer 7"/>
          <p:cNvSpPr>
            <a:spLocks noGrp="1"/>
          </p:cNvSpPr>
          <p:nvPr>
            <p:ph type="sldNum" sz="quarter" idx="10"/>
          </p:nvPr>
        </p:nvSpPr>
        <p:spPr/>
        <p:txBody>
          <a:bodyPr/>
          <a:lstStyle/>
          <a:p>
            <a:fld id="{756C82AC-0D05-477E-AE7B-1275C355E836}" type="slidenum">
              <a:rPr lang="en-GB" smtClean="0"/>
              <a:pPr/>
              <a:t>9</a:t>
            </a:fld>
            <a:endParaRPr lang="en-GB"/>
          </a:p>
        </p:txBody>
      </p:sp>
    </p:spTree>
    <p:extLst>
      <p:ext uri="{BB962C8B-B14F-4D97-AF65-F5344CB8AC3E}">
        <p14:creationId xmlns:p14="http://schemas.microsoft.com/office/powerpoint/2010/main" xmlns="" val="2321311799"/>
      </p:ext>
    </p:extLst>
  </p:cSld>
  <p:clrMapOvr>
    <a:masterClrMapping/>
  </p:clrMapOvr>
  <p:transition>
    <p:fade/>
  </p:transition>
</p:sld>
</file>

<file path=ppt/theme/theme1.xml><?xml version="1.0" encoding="utf-8"?>
<a:theme xmlns:a="http://schemas.openxmlformats.org/drawingml/2006/main" name="Blank">
  <a:themeElements>
    <a:clrScheme name="full colour title + border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fontScheme name="full colour title + border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ll colour title + border content 1">
        <a:dk1>
          <a:srgbClr val="545861"/>
        </a:dk1>
        <a:lt1>
          <a:srgbClr val="FFFFFF"/>
        </a:lt1>
        <a:dk2>
          <a:srgbClr val="68BD49"/>
        </a:dk2>
        <a:lt2>
          <a:srgbClr val="90959D"/>
        </a:lt2>
        <a:accent1>
          <a:srgbClr val="FDB917"/>
        </a:accent1>
        <a:accent2>
          <a:srgbClr val="95D6D7"/>
        </a:accent2>
        <a:accent3>
          <a:srgbClr val="68BD49"/>
        </a:accent3>
        <a:accent4>
          <a:srgbClr val="464A52"/>
        </a:accent4>
        <a:accent5>
          <a:srgbClr val="95D6D7"/>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colour title + border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colour title + border content 3">
        <a:dk1>
          <a:srgbClr val="545861"/>
        </a:dk1>
        <a:lt1>
          <a:srgbClr val="FFFFFF"/>
        </a:lt1>
        <a:dk2>
          <a:srgbClr val="F37421"/>
        </a:dk2>
        <a:lt2>
          <a:srgbClr val="90959D"/>
        </a:lt2>
        <a:accent1>
          <a:srgbClr val="F40034"/>
        </a:accent1>
        <a:accent2>
          <a:srgbClr val="009AD9"/>
        </a:accent2>
        <a:accent3>
          <a:srgbClr val="F37421"/>
        </a:accent3>
        <a:accent4>
          <a:srgbClr val="464A52"/>
        </a:accent4>
        <a:accent5>
          <a:srgbClr val="009AD9"/>
        </a:accent5>
        <a:accent6>
          <a:srgbClr val="90959D"/>
        </a:accent6>
        <a:hlink>
          <a:srgbClr val="E7B513"/>
        </a:hlink>
        <a:folHlink>
          <a:srgbClr val="84868C"/>
        </a:folHlink>
      </a:clrScheme>
      <a:clrMap bg1="lt1" tx1="dk1" bg2="lt2" tx2="dk2" accent1="accent1" accent2="accent2" accent3="accent3" accent4="accent4" accent5="accent5" accent6="accent6" hlink="hlink" folHlink="folHlink"/>
    </a:extraClrScheme>
    <a:extraClrScheme>
      <a:clrScheme name="full colour title + border content 4">
        <a:dk1>
          <a:srgbClr val="545861"/>
        </a:dk1>
        <a:lt1>
          <a:srgbClr val="FFFFFF"/>
        </a:lt1>
        <a:dk2>
          <a:srgbClr val="AC3F97"/>
        </a:dk2>
        <a:lt2>
          <a:srgbClr val="90959D"/>
        </a:lt2>
        <a:accent1>
          <a:srgbClr val="0046AD"/>
        </a:accent1>
        <a:accent2>
          <a:srgbClr val="6E9934"/>
        </a:accent2>
        <a:accent3>
          <a:srgbClr val="AC3F97"/>
        </a:accent3>
        <a:accent4>
          <a:srgbClr val="464A52"/>
        </a:accent4>
        <a:accent5>
          <a:srgbClr val="6E9934"/>
        </a:accent5>
        <a:accent6>
          <a:srgbClr val="90959D"/>
        </a:accent6>
        <a:hlink>
          <a:srgbClr val="F37421"/>
        </a:hlink>
        <a:folHlink>
          <a:srgbClr val="6E605D"/>
        </a:folHlink>
      </a:clrScheme>
      <a:clrMap bg1="lt1" tx1="dk1" bg2="lt2" tx2="dk2" accent1="accent1" accent2="accent2" accent3="accent3" accent4="accent4" accent5="accent5" accent6="accent6" hlink="hlink" folHlink="folHlink"/>
    </a:extraClrScheme>
    <a:extraClrScheme>
      <a:clrScheme name="full colour title + border content 5">
        <a:dk1>
          <a:srgbClr val="545861"/>
        </a:dk1>
        <a:lt1>
          <a:srgbClr val="FFFFFF"/>
        </a:lt1>
        <a:dk2>
          <a:srgbClr val="766A62"/>
        </a:dk2>
        <a:lt2>
          <a:srgbClr val="9A9B9C"/>
        </a:lt2>
        <a:accent1>
          <a:srgbClr val="CCDC00"/>
        </a:accent1>
        <a:accent2>
          <a:srgbClr val="4B2942"/>
        </a:accent2>
        <a:accent3>
          <a:srgbClr val="766A62"/>
        </a:accent3>
        <a:accent4>
          <a:srgbClr val="645953"/>
        </a:accent4>
        <a:accent5>
          <a:srgbClr val="4B2942"/>
        </a:accent5>
        <a:accent6>
          <a:srgbClr val="9A9B9C"/>
        </a:accent6>
        <a:hlink>
          <a:srgbClr val="9DBCB0"/>
        </a:hlink>
        <a:folHlink>
          <a:srgbClr val="739600"/>
        </a:folHlink>
      </a:clrScheme>
      <a:clrMap bg1="lt1" tx1="dk1" bg2="lt2" tx2="dk2" accent1="accent1" accent2="accent2" accent3="accent3" accent4="accent4" accent5="accent5" accent6="accent6" hlink="hlink" folHlink="folHlink"/>
    </a:extraClrScheme>
    <a:extraClrScheme>
      <a:clrScheme name="full colour title + border content 6">
        <a:dk1>
          <a:srgbClr val="545861"/>
        </a:dk1>
        <a:lt1>
          <a:srgbClr val="FFFFFF"/>
        </a:lt1>
        <a:dk2>
          <a:srgbClr val="766A62"/>
        </a:dk2>
        <a:lt2>
          <a:srgbClr val="9A9B9C"/>
        </a:lt2>
        <a:accent1>
          <a:srgbClr val="4B2942"/>
        </a:accent1>
        <a:accent2>
          <a:srgbClr val="FDB917"/>
        </a:accent2>
        <a:accent3>
          <a:srgbClr val="766A62"/>
        </a:accent3>
        <a:accent4>
          <a:srgbClr val="645953"/>
        </a:accent4>
        <a:accent5>
          <a:srgbClr val="FDB917"/>
        </a:accent5>
        <a:accent6>
          <a:srgbClr val="9A9B9C"/>
        </a:accent6>
        <a:hlink>
          <a:srgbClr val="9DBCB0"/>
        </a:hlink>
        <a:folHlink>
          <a:srgbClr val="E15800"/>
        </a:folHlink>
      </a:clrScheme>
      <a:clrMap bg1="lt1" tx1="dk1" bg2="lt2" tx2="dk2" accent1="accent1" accent2="accent2" accent3="accent3" accent4="accent4" accent5="accent5" accent6="accent6" hlink="hlink" folHlink="folHlink"/>
    </a:extraClrScheme>
    <a:extraClrScheme>
      <a:clrScheme name="full colour title + border content 7">
        <a:dk1>
          <a:srgbClr val="545861"/>
        </a:dk1>
        <a:lt1>
          <a:srgbClr val="FFFFFF"/>
        </a:lt1>
        <a:dk2>
          <a:srgbClr val="766A62"/>
        </a:dk2>
        <a:lt2>
          <a:srgbClr val="9A9B9C"/>
        </a:lt2>
        <a:accent1>
          <a:srgbClr val="69BE28"/>
        </a:accent1>
        <a:accent2>
          <a:srgbClr val="95D6D7"/>
        </a:accent2>
        <a:accent3>
          <a:srgbClr val="766A62"/>
        </a:accent3>
        <a:accent4>
          <a:srgbClr val="645953"/>
        </a:accent4>
        <a:accent5>
          <a:srgbClr val="95D6D7"/>
        </a:accent5>
        <a:accent6>
          <a:srgbClr val="9A9B9C"/>
        </a:accent6>
        <a:hlink>
          <a:srgbClr val="CCDC00"/>
        </a:hlink>
        <a:folHlink>
          <a:srgbClr val="9DBC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2 - Utan förstasidesbild">
  <a:themeElements>
    <a:clrScheme name="full colour title + border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fontScheme name="full colour title + border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ll colour title + border content 1">
        <a:dk1>
          <a:srgbClr val="545861"/>
        </a:dk1>
        <a:lt1>
          <a:srgbClr val="FFFFFF"/>
        </a:lt1>
        <a:dk2>
          <a:srgbClr val="68BD49"/>
        </a:dk2>
        <a:lt2>
          <a:srgbClr val="90959D"/>
        </a:lt2>
        <a:accent1>
          <a:srgbClr val="FDB917"/>
        </a:accent1>
        <a:accent2>
          <a:srgbClr val="95D6D7"/>
        </a:accent2>
        <a:accent3>
          <a:srgbClr val="68BD49"/>
        </a:accent3>
        <a:accent4>
          <a:srgbClr val="464A52"/>
        </a:accent4>
        <a:accent5>
          <a:srgbClr val="95D6D7"/>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colour title + border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colour title + border content 3">
        <a:dk1>
          <a:srgbClr val="545861"/>
        </a:dk1>
        <a:lt1>
          <a:srgbClr val="FFFFFF"/>
        </a:lt1>
        <a:dk2>
          <a:srgbClr val="F37421"/>
        </a:dk2>
        <a:lt2>
          <a:srgbClr val="90959D"/>
        </a:lt2>
        <a:accent1>
          <a:srgbClr val="F40034"/>
        </a:accent1>
        <a:accent2>
          <a:srgbClr val="009AD9"/>
        </a:accent2>
        <a:accent3>
          <a:srgbClr val="F37421"/>
        </a:accent3>
        <a:accent4>
          <a:srgbClr val="464A52"/>
        </a:accent4>
        <a:accent5>
          <a:srgbClr val="009AD9"/>
        </a:accent5>
        <a:accent6>
          <a:srgbClr val="90959D"/>
        </a:accent6>
        <a:hlink>
          <a:srgbClr val="E7B513"/>
        </a:hlink>
        <a:folHlink>
          <a:srgbClr val="84868C"/>
        </a:folHlink>
      </a:clrScheme>
      <a:clrMap bg1="lt1" tx1="dk1" bg2="lt2" tx2="dk2" accent1="accent1" accent2="accent2" accent3="accent3" accent4="accent4" accent5="accent5" accent6="accent6" hlink="hlink" folHlink="folHlink"/>
    </a:extraClrScheme>
    <a:extraClrScheme>
      <a:clrScheme name="full colour title + border content 4">
        <a:dk1>
          <a:srgbClr val="545861"/>
        </a:dk1>
        <a:lt1>
          <a:srgbClr val="FFFFFF"/>
        </a:lt1>
        <a:dk2>
          <a:srgbClr val="AC3F97"/>
        </a:dk2>
        <a:lt2>
          <a:srgbClr val="90959D"/>
        </a:lt2>
        <a:accent1>
          <a:srgbClr val="0046AD"/>
        </a:accent1>
        <a:accent2>
          <a:srgbClr val="6E9934"/>
        </a:accent2>
        <a:accent3>
          <a:srgbClr val="AC3F97"/>
        </a:accent3>
        <a:accent4>
          <a:srgbClr val="464A52"/>
        </a:accent4>
        <a:accent5>
          <a:srgbClr val="6E9934"/>
        </a:accent5>
        <a:accent6>
          <a:srgbClr val="90959D"/>
        </a:accent6>
        <a:hlink>
          <a:srgbClr val="F37421"/>
        </a:hlink>
        <a:folHlink>
          <a:srgbClr val="6E605D"/>
        </a:folHlink>
      </a:clrScheme>
      <a:clrMap bg1="lt1" tx1="dk1" bg2="lt2" tx2="dk2" accent1="accent1" accent2="accent2" accent3="accent3" accent4="accent4" accent5="accent5" accent6="accent6" hlink="hlink" folHlink="folHlink"/>
    </a:extraClrScheme>
    <a:extraClrScheme>
      <a:clrScheme name="full colour title + border content 5">
        <a:dk1>
          <a:srgbClr val="545861"/>
        </a:dk1>
        <a:lt1>
          <a:srgbClr val="FFFFFF"/>
        </a:lt1>
        <a:dk2>
          <a:srgbClr val="766A62"/>
        </a:dk2>
        <a:lt2>
          <a:srgbClr val="9A9B9C"/>
        </a:lt2>
        <a:accent1>
          <a:srgbClr val="CCDC00"/>
        </a:accent1>
        <a:accent2>
          <a:srgbClr val="4B2942"/>
        </a:accent2>
        <a:accent3>
          <a:srgbClr val="766A62"/>
        </a:accent3>
        <a:accent4>
          <a:srgbClr val="645953"/>
        </a:accent4>
        <a:accent5>
          <a:srgbClr val="4B2942"/>
        </a:accent5>
        <a:accent6>
          <a:srgbClr val="9A9B9C"/>
        </a:accent6>
        <a:hlink>
          <a:srgbClr val="9DBCB0"/>
        </a:hlink>
        <a:folHlink>
          <a:srgbClr val="739600"/>
        </a:folHlink>
      </a:clrScheme>
      <a:clrMap bg1="lt1" tx1="dk1" bg2="lt2" tx2="dk2" accent1="accent1" accent2="accent2" accent3="accent3" accent4="accent4" accent5="accent5" accent6="accent6" hlink="hlink" folHlink="folHlink"/>
    </a:extraClrScheme>
    <a:extraClrScheme>
      <a:clrScheme name="full colour title + border content 6">
        <a:dk1>
          <a:srgbClr val="545861"/>
        </a:dk1>
        <a:lt1>
          <a:srgbClr val="FFFFFF"/>
        </a:lt1>
        <a:dk2>
          <a:srgbClr val="766A62"/>
        </a:dk2>
        <a:lt2>
          <a:srgbClr val="9A9B9C"/>
        </a:lt2>
        <a:accent1>
          <a:srgbClr val="4B2942"/>
        </a:accent1>
        <a:accent2>
          <a:srgbClr val="FDB917"/>
        </a:accent2>
        <a:accent3>
          <a:srgbClr val="766A62"/>
        </a:accent3>
        <a:accent4>
          <a:srgbClr val="645953"/>
        </a:accent4>
        <a:accent5>
          <a:srgbClr val="FDB917"/>
        </a:accent5>
        <a:accent6>
          <a:srgbClr val="9A9B9C"/>
        </a:accent6>
        <a:hlink>
          <a:srgbClr val="9DBCB0"/>
        </a:hlink>
        <a:folHlink>
          <a:srgbClr val="E15800"/>
        </a:folHlink>
      </a:clrScheme>
      <a:clrMap bg1="lt1" tx1="dk1" bg2="lt2" tx2="dk2" accent1="accent1" accent2="accent2" accent3="accent3" accent4="accent4" accent5="accent5" accent6="accent6" hlink="hlink" folHlink="folHlink"/>
    </a:extraClrScheme>
    <a:extraClrScheme>
      <a:clrScheme name="full colour title + border content 7">
        <a:dk1>
          <a:srgbClr val="545861"/>
        </a:dk1>
        <a:lt1>
          <a:srgbClr val="FFFFFF"/>
        </a:lt1>
        <a:dk2>
          <a:srgbClr val="766A62"/>
        </a:dk2>
        <a:lt2>
          <a:srgbClr val="9A9B9C"/>
        </a:lt2>
        <a:accent1>
          <a:srgbClr val="69BE28"/>
        </a:accent1>
        <a:accent2>
          <a:srgbClr val="95D6D7"/>
        </a:accent2>
        <a:accent3>
          <a:srgbClr val="766A62"/>
        </a:accent3>
        <a:accent4>
          <a:srgbClr val="645953"/>
        </a:accent4>
        <a:accent5>
          <a:srgbClr val="95D6D7"/>
        </a:accent5>
        <a:accent6>
          <a:srgbClr val="9A9B9C"/>
        </a:accent6>
        <a:hlink>
          <a:srgbClr val="CCDC00"/>
        </a:hlink>
        <a:folHlink>
          <a:srgbClr val="9DBCB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3 - Stor förstasidesbild">
  <a:themeElements>
    <a:clrScheme name="Full page image + bottom line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fontScheme name="Full page image + bottom line conte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ll page image + bottom line content 1">
        <a:dk1>
          <a:srgbClr val="545861"/>
        </a:dk1>
        <a:lt1>
          <a:srgbClr val="FFFFFF"/>
        </a:lt1>
        <a:dk2>
          <a:srgbClr val="68BD49"/>
        </a:dk2>
        <a:lt2>
          <a:srgbClr val="90959D"/>
        </a:lt2>
        <a:accent1>
          <a:srgbClr val="FDB917"/>
        </a:accent1>
        <a:accent2>
          <a:srgbClr val="95D6D7"/>
        </a:accent2>
        <a:accent3>
          <a:srgbClr val="68BD49"/>
        </a:accent3>
        <a:accent4>
          <a:srgbClr val="464A52"/>
        </a:accent4>
        <a:accent5>
          <a:srgbClr val="95D6D7"/>
        </a:accent5>
        <a:accent6>
          <a:srgbClr val="90959D"/>
        </a:accent6>
        <a:hlink>
          <a:srgbClr val="43163E"/>
        </a:hlink>
        <a:folHlink>
          <a:srgbClr val="0086DA"/>
        </a:folHlink>
      </a:clrScheme>
      <a:clrMap bg1="lt1" tx1="dk1" bg2="lt2" tx2="dk2" accent1="accent1" accent2="accent2" accent3="accent3" accent4="accent4" accent5="accent5" accent6="accent6" hlink="hlink" folHlink="folHlink"/>
    </a:extraClrScheme>
    <a:extraClrScheme>
      <a:clrScheme name="Full page image + bottom line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Full page image + bottom line content 3">
        <a:dk1>
          <a:srgbClr val="545861"/>
        </a:dk1>
        <a:lt1>
          <a:srgbClr val="FFFFFF"/>
        </a:lt1>
        <a:dk2>
          <a:srgbClr val="F37421"/>
        </a:dk2>
        <a:lt2>
          <a:srgbClr val="90959D"/>
        </a:lt2>
        <a:accent1>
          <a:srgbClr val="F40034"/>
        </a:accent1>
        <a:accent2>
          <a:srgbClr val="009AD9"/>
        </a:accent2>
        <a:accent3>
          <a:srgbClr val="F37421"/>
        </a:accent3>
        <a:accent4>
          <a:srgbClr val="464A52"/>
        </a:accent4>
        <a:accent5>
          <a:srgbClr val="009AD9"/>
        </a:accent5>
        <a:accent6>
          <a:srgbClr val="90959D"/>
        </a:accent6>
        <a:hlink>
          <a:srgbClr val="E7B513"/>
        </a:hlink>
        <a:folHlink>
          <a:srgbClr val="84868C"/>
        </a:folHlink>
      </a:clrScheme>
      <a:clrMap bg1="lt1" tx1="dk1" bg2="lt2" tx2="dk2" accent1="accent1" accent2="accent2" accent3="accent3" accent4="accent4" accent5="accent5" accent6="accent6" hlink="hlink" folHlink="folHlink"/>
    </a:extraClrScheme>
    <a:extraClrScheme>
      <a:clrScheme name="Full page image + bottom line content 4">
        <a:dk1>
          <a:srgbClr val="545861"/>
        </a:dk1>
        <a:lt1>
          <a:srgbClr val="FFFFFF"/>
        </a:lt1>
        <a:dk2>
          <a:srgbClr val="AC3F97"/>
        </a:dk2>
        <a:lt2>
          <a:srgbClr val="90959D"/>
        </a:lt2>
        <a:accent1>
          <a:srgbClr val="0046AD"/>
        </a:accent1>
        <a:accent2>
          <a:srgbClr val="6E9934"/>
        </a:accent2>
        <a:accent3>
          <a:srgbClr val="AC3F97"/>
        </a:accent3>
        <a:accent4>
          <a:srgbClr val="464A52"/>
        </a:accent4>
        <a:accent5>
          <a:srgbClr val="6E9934"/>
        </a:accent5>
        <a:accent6>
          <a:srgbClr val="90959D"/>
        </a:accent6>
        <a:hlink>
          <a:srgbClr val="F37421"/>
        </a:hlink>
        <a:folHlink>
          <a:srgbClr val="6E605D"/>
        </a:folHlink>
      </a:clrScheme>
      <a:clrMap bg1="lt1" tx1="dk1" bg2="lt2" tx2="dk2" accent1="accent1" accent2="accent2" accent3="accent3" accent4="accent4" accent5="accent5" accent6="accent6" hlink="hlink" folHlink="folHlink"/>
    </a:extraClrScheme>
    <a:extraClrScheme>
      <a:clrScheme name="Full page image + bottom line content 5">
        <a:dk1>
          <a:srgbClr val="545861"/>
        </a:dk1>
        <a:lt1>
          <a:srgbClr val="FFFFFF"/>
        </a:lt1>
        <a:dk2>
          <a:srgbClr val="766A62"/>
        </a:dk2>
        <a:lt2>
          <a:srgbClr val="9A9B9C"/>
        </a:lt2>
        <a:accent1>
          <a:srgbClr val="CCDC00"/>
        </a:accent1>
        <a:accent2>
          <a:srgbClr val="4B2942"/>
        </a:accent2>
        <a:accent3>
          <a:srgbClr val="766A62"/>
        </a:accent3>
        <a:accent4>
          <a:srgbClr val="645953"/>
        </a:accent4>
        <a:accent5>
          <a:srgbClr val="4B2942"/>
        </a:accent5>
        <a:accent6>
          <a:srgbClr val="9A9B9C"/>
        </a:accent6>
        <a:hlink>
          <a:srgbClr val="9DBCB0"/>
        </a:hlink>
        <a:folHlink>
          <a:srgbClr val="739600"/>
        </a:folHlink>
      </a:clrScheme>
      <a:clrMap bg1="lt1" tx1="dk1" bg2="lt2" tx2="dk2" accent1="accent1" accent2="accent2" accent3="accent3" accent4="accent4" accent5="accent5" accent6="accent6" hlink="hlink" folHlink="folHlink"/>
    </a:extraClrScheme>
    <a:extraClrScheme>
      <a:clrScheme name="Full page image + bottom line content 6">
        <a:dk1>
          <a:srgbClr val="545861"/>
        </a:dk1>
        <a:lt1>
          <a:srgbClr val="FFFFFF"/>
        </a:lt1>
        <a:dk2>
          <a:srgbClr val="766A62"/>
        </a:dk2>
        <a:lt2>
          <a:srgbClr val="9A9B9C"/>
        </a:lt2>
        <a:accent1>
          <a:srgbClr val="4B2942"/>
        </a:accent1>
        <a:accent2>
          <a:srgbClr val="FDB917"/>
        </a:accent2>
        <a:accent3>
          <a:srgbClr val="766A62"/>
        </a:accent3>
        <a:accent4>
          <a:srgbClr val="645953"/>
        </a:accent4>
        <a:accent5>
          <a:srgbClr val="FDB917"/>
        </a:accent5>
        <a:accent6>
          <a:srgbClr val="9A9B9C"/>
        </a:accent6>
        <a:hlink>
          <a:srgbClr val="9DBCB0"/>
        </a:hlink>
        <a:folHlink>
          <a:srgbClr val="E15800"/>
        </a:folHlink>
      </a:clrScheme>
      <a:clrMap bg1="lt1" tx1="dk1" bg2="lt2" tx2="dk2" accent1="accent1" accent2="accent2" accent3="accent3" accent4="accent4" accent5="accent5" accent6="accent6" hlink="hlink" folHlink="folHlink"/>
    </a:extraClrScheme>
    <a:extraClrScheme>
      <a:clrScheme name="Full page image + bottom line content 7">
        <a:dk1>
          <a:srgbClr val="545861"/>
        </a:dk1>
        <a:lt1>
          <a:srgbClr val="FFFFFF"/>
        </a:lt1>
        <a:dk2>
          <a:srgbClr val="766A62"/>
        </a:dk2>
        <a:lt2>
          <a:srgbClr val="9A9B9C"/>
        </a:lt2>
        <a:accent1>
          <a:srgbClr val="69BE28"/>
        </a:accent1>
        <a:accent2>
          <a:srgbClr val="95D6D7"/>
        </a:accent2>
        <a:accent3>
          <a:srgbClr val="766A62"/>
        </a:accent3>
        <a:accent4>
          <a:srgbClr val="645953"/>
        </a:accent4>
        <a:accent5>
          <a:srgbClr val="95D6D7"/>
        </a:accent5>
        <a:accent6>
          <a:srgbClr val="9A9B9C"/>
        </a:accent6>
        <a:hlink>
          <a:srgbClr val="CCDC00"/>
        </a:hlink>
        <a:folHlink>
          <a:srgbClr val="9DBCB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4 - Liten förstasidesbild">
  <a:themeElements>
    <a:clrScheme name="Half image title + keylines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AAD0D9"/>
      </a:accent5>
      <a:accent6>
        <a:srgbClr val="5EAB41"/>
      </a:accent6>
      <a:hlink>
        <a:srgbClr val="43163E"/>
      </a:hlink>
      <a:folHlink>
        <a:srgbClr val="FDB917"/>
      </a:folHlink>
    </a:clrScheme>
    <a:fontScheme name="Half image title + keylines cont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lf image title + keylines content 1">
        <a:dk1>
          <a:srgbClr val="545861"/>
        </a:dk1>
        <a:lt1>
          <a:srgbClr val="FFFFFF"/>
        </a:lt1>
        <a:dk2>
          <a:srgbClr val="68BD49"/>
        </a:dk2>
        <a:lt2>
          <a:srgbClr val="90959D"/>
        </a:lt2>
        <a:accent1>
          <a:srgbClr val="FDB917"/>
        </a:accent1>
        <a:accent2>
          <a:srgbClr val="95D6D7"/>
        </a:accent2>
        <a:accent3>
          <a:srgbClr val="68BD49"/>
        </a:accent3>
        <a:accent4>
          <a:srgbClr val="464A52"/>
        </a:accent4>
        <a:accent5>
          <a:srgbClr val="95D6D7"/>
        </a:accent5>
        <a:accent6>
          <a:srgbClr val="90959D"/>
        </a:accent6>
        <a:hlink>
          <a:srgbClr val="43163E"/>
        </a:hlink>
        <a:folHlink>
          <a:srgbClr val="0086DA"/>
        </a:folHlink>
      </a:clrScheme>
      <a:clrMap bg1="lt1" tx1="dk1" bg2="lt2" tx2="dk2" accent1="accent1" accent2="accent2" accent3="accent3" accent4="accent4" accent5="accent5" accent6="accent6" hlink="hlink" folHlink="folHlink"/>
    </a:extraClrScheme>
    <a:extraClrScheme>
      <a:clrScheme name="Half image title + keylines content 2">
        <a:dk1>
          <a:srgbClr val="545861"/>
        </a:dk1>
        <a:lt1>
          <a:srgbClr val="FFFFFF"/>
        </a:lt1>
        <a:dk2>
          <a:srgbClr val="95D6D7"/>
        </a:dk2>
        <a:lt2>
          <a:srgbClr val="90959D"/>
        </a:lt2>
        <a:accent1>
          <a:srgbClr val="00A7B9"/>
        </a:accent1>
        <a:accent2>
          <a:srgbClr val="68BD49"/>
        </a:accent2>
        <a:accent3>
          <a:srgbClr val="95D6D7"/>
        </a:accent3>
        <a:accent4>
          <a:srgbClr val="464A52"/>
        </a:accent4>
        <a:accent5>
          <a:srgbClr val="68BD49"/>
        </a:accent5>
        <a:accent6>
          <a:srgbClr val="90959D"/>
        </a:accent6>
        <a:hlink>
          <a:srgbClr val="43163E"/>
        </a:hlink>
        <a:folHlink>
          <a:srgbClr val="FDB917"/>
        </a:folHlink>
      </a:clrScheme>
      <a:clrMap bg1="lt1" tx1="dk1" bg2="lt2" tx2="dk2" accent1="accent1" accent2="accent2" accent3="accent3" accent4="accent4" accent5="accent5" accent6="accent6" hlink="hlink" folHlink="folHlink"/>
    </a:extraClrScheme>
    <a:extraClrScheme>
      <a:clrScheme name="Half image title + keylines content 3">
        <a:dk1>
          <a:srgbClr val="545861"/>
        </a:dk1>
        <a:lt1>
          <a:srgbClr val="FFFFFF"/>
        </a:lt1>
        <a:dk2>
          <a:srgbClr val="F37421"/>
        </a:dk2>
        <a:lt2>
          <a:srgbClr val="90959D"/>
        </a:lt2>
        <a:accent1>
          <a:srgbClr val="F40034"/>
        </a:accent1>
        <a:accent2>
          <a:srgbClr val="009AD9"/>
        </a:accent2>
        <a:accent3>
          <a:srgbClr val="F37421"/>
        </a:accent3>
        <a:accent4>
          <a:srgbClr val="464A52"/>
        </a:accent4>
        <a:accent5>
          <a:srgbClr val="009AD9"/>
        </a:accent5>
        <a:accent6>
          <a:srgbClr val="90959D"/>
        </a:accent6>
        <a:hlink>
          <a:srgbClr val="E7B513"/>
        </a:hlink>
        <a:folHlink>
          <a:srgbClr val="84868C"/>
        </a:folHlink>
      </a:clrScheme>
      <a:clrMap bg1="lt1" tx1="dk1" bg2="lt2" tx2="dk2" accent1="accent1" accent2="accent2" accent3="accent3" accent4="accent4" accent5="accent5" accent6="accent6" hlink="hlink" folHlink="folHlink"/>
    </a:extraClrScheme>
    <a:extraClrScheme>
      <a:clrScheme name="Half image title + keylines content 4">
        <a:dk1>
          <a:srgbClr val="545861"/>
        </a:dk1>
        <a:lt1>
          <a:srgbClr val="FFFFFF"/>
        </a:lt1>
        <a:dk2>
          <a:srgbClr val="AC3F97"/>
        </a:dk2>
        <a:lt2>
          <a:srgbClr val="90959D"/>
        </a:lt2>
        <a:accent1>
          <a:srgbClr val="0046AD"/>
        </a:accent1>
        <a:accent2>
          <a:srgbClr val="6E9934"/>
        </a:accent2>
        <a:accent3>
          <a:srgbClr val="AC3F97"/>
        </a:accent3>
        <a:accent4>
          <a:srgbClr val="464A52"/>
        </a:accent4>
        <a:accent5>
          <a:srgbClr val="6E9934"/>
        </a:accent5>
        <a:accent6>
          <a:srgbClr val="90959D"/>
        </a:accent6>
        <a:hlink>
          <a:srgbClr val="F37421"/>
        </a:hlink>
        <a:folHlink>
          <a:srgbClr val="6E605D"/>
        </a:folHlink>
      </a:clrScheme>
      <a:clrMap bg1="lt1" tx1="dk1" bg2="lt2" tx2="dk2" accent1="accent1" accent2="accent2" accent3="accent3" accent4="accent4" accent5="accent5" accent6="accent6" hlink="hlink" folHlink="folHlink"/>
    </a:extraClrScheme>
    <a:extraClrScheme>
      <a:clrScheme name="Half image title + keylines content 5">
        <a:dk1>
          <a:srgbClr val="545861"/>
        </a:dk1>
        <a:lt1>
          <a:srgbClr val="FFFFFF"/>
        </a:lt1>
        <a:dk2>
          <a:srgbClr val="766A62"/>
        </a:dk2>
        <a:lt2>
          <a:srgbClr val="9A9B9C"/>
        </a:lt2>
        <a:accent1>
          <a:srgbClr val="CCDC00"/>
        </a:accent1>
        <a:accent2>
          <a:srgbClr val="4B2942"/>
        </a:accent2>
        <a:accent3>
          <a:srgbClr val="766A62"/>
        </a:accent3>
        <a:accent4>
          <a:srgbClr val="645953"/>
        </a:accent4>
        <a:accent5>
          <a:srgbClr val="4B2942"/>
        </a:accent5>
        <a:accent6>
          <a:srgbClr val="9A9B9C"/>
        </a:accent6>
        <a:hlink>
          <a:srgbClr val="9DBCB0"/>
        </a:hlink>
        <a:folHlink>
          <a:srgbClr val="739600"/>
        </a:folHlink>
      </a:clrScheme>
      <a:clrMap bg1="lt1" tx1="dk1" bg2="lt2" tx2="dk2" accent1="accent1" accent2="accent2" accent3="accent3" accent4="accent4" accent5="accent5" accent6="accent6" hlink="hlink" folHlink="folHlink"/>
    </a:extraClrScheme>
    <a:extraClrScheme>
      <a:clrScheme name="Half image title + keylines content 6">
        <a:dk1>
          <a:srgbClr val="545861"/>
        </a:dk1>
        <a:lt1>
          <a:srgbClr val="FFFFFF"/>
        </a:lt1>
        <a:dk2>
          <a:srgbClr val="766A62"/>
        </a:dk2>
        <a:lt2>
          <a:srgbClr val="9A9B9C"/>
        </a:lt2>
        <a:accent1>
          <a:srgbClr val="4B2942"/>
        </a:accent1>
        <a:accent2>
          <a:srgbClr val="FDB917"/>
        </a:accent2>
        <a:accent3>
          <a:srgbClr val="766A62"/>
        </a:accent3>
        <a:accent4>
          <a:srgbClr val="645953"/>
        </a:accent4>
        <a:accent5>
          <a:srgbClr val="FDB917"/>
        </a:accent5>
        <a:accent6>
          <a:srgbClr val="9A9B9C"/>
        </a:accent6>
        <a:hlink>
          <a:srgbClr val="9DBCB0"/>
        </a:hlink>
        <a:folHlink>
          <a:srgbClr val="E15800"/>
        </a:folHlink>
      </a:clrScheme>
      <a:clrMap bg1="lt1" tx1="dk1" bg2="lt2" tx2="dk2" accent1="accent1" accent2="accent2" accent3="accent3" accent4="accent4" accent5="accent5" accent6="accent6" hlink="hlink" folHlink="folHlink"/>
    </a:extraClrScheme>
    <a:extraClrScheme>
      <a:clrScheme name="Half image title + keylines content 7">
        <a:dk1>
          <a:srgbClr val="545861"/>
        </a:dk1>
        <a:lt1>
          <a:srgbClr val="FFFFFF"/>
        </a:lt1>
        <a:dk2>
          <a:srgbClr val="766A62"/>
        </a:dk2>
        <a:lt2>
          <a:srgbClr val="9A9B9C"/>
        </a:lt2>
        <a:accent1>
          <a:srgbClr val="69BE28"/>
        </a:accent1>
        <a:accent2>
          <a:srgbClr val="95D6D7"/>
        </a:accent2>
        <a:accent3>
          <a:srgbClr val="766A62"/>
        </a:accent3>
        <a:accent4>
          <a:srgbClr val="645953"/>
        </a:accent4>
        <a:accent5>
          <a:srgbClr val="95D6D7"/>
        </a:accent5>
        <a:accent6>
          <a:srgbClr val="9A9B9C"/>
        </a:accent6>
        <a:hlink>
          <a:srgbClr val="CCDC00"/>
        </a:hlink>
        <a:folHlink>
          <a:srgbClr val="9DBCB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8893</TotalTime>
  <Words>3200</Words>
  <Application>Microsoft Office PowerPoint</Application>
  <PresentationFormat>Bildspel på skärmen (4:3)</PresentationFormat>
  <Paragraphs>234</Paragraphs>
  <Slides>21</Slides>
  <Notes>2</Notes>
  <HiddenSlides>0</HiddenSlides>
  <MMClips>0</MMClips>
  <ScaleCrop>false</ScaleCrop>
  <HeadingPairs>
    <vt:vector size="4" baseType="variant">
      <vt:variant>
        <vt:lpstr>Tema</vt:lpstr>
      </vt:variant>
      <vt:variant>
        <vt:i4>4</vt:i4>
      </vt:variant>
      <vt:variant>
        <vt:lpstr>Bildrubriker</vt:lpstr>
      </vt:variant>
      <vt:variant>
        <vt:i4>21</vt:i4>
      </vt:variant>
    </vt:vector>
  </HeadingPairs>
  <TitlesOfParts>
    <vt:vector size="25" baseType="lpstr">
      <vt:lpstr>Blank</vt:lpstr>
      <vt:lpstr>Tema 2 - Utan förstasidesbild</vt:lpstr>
      <vt:lpstr>Tema 3 - Stor förstasidesbild</vt:lpstr>
      <vt:lpstr>Tema 4 - Liten förstasidesbild</vt:lpstr>
      <vt:lpstr>Bild 1</vt:lpstr>
      <vt:lpstr>Sammanfattning och slutsatser</vt:lpstr>
      <vt:lpstr>Bild 3</vt:lpstr>
      <vt:lpstr>Ekonomins utveckling bär urbana förtecken</vt:lpstr>
      <vt:lpstr>Göteborgsregionen är Västra Götalands ekonomiska motor</vt:lpstr>
      <vt:lpstr>Det låga bostadsbyggandet kan få motorn att hacka</vt:lpstr>
      <vt:lpstr>Växande gap mellan byggande och befolkningstillväxt</vt:lpstr>
      <vt:lpstr>Snabbt stigande bostadspriser </vt:lpstr>
      <vt:lpstr>Ett högre byggande leder inte till stort prisfall</vt:lpstr>
      <vt:lpstr>Befolkningsprognos för Göteborgsregionen</vt:lpstr>
      <vt:lpstr>Bild 11</vt:lpstr>
      <vt:lpstr>Utgångspunkter för analysen</vt:lpstr>
      <vt:lpstr>Regionalt analys- och prognossystem (rAps)</vt:lpstr>
      <vt:lpstr>Hur uppstår de regionalekonomiska effekterna? </vt:lpstr>
      <vt:lpstr>Effekter på befolkningsutvecklingen</vt:lpstr>
      <vt:lpstr>Effekter på sysselsatt dagbefolkning</vt:lpstr>
      <vt:lpstr>Effekter på sysselsatt nattbefolkning</vt:lpstr>
      <vt:lpstr>Effekter på bruttoregionprodukten (BRP)</vt:lpstr>
      <vt:lpstr>Effekter på löneinkomster</vt:lpstr>
      <vt:lpstr>Skatteintäkter och försörjningsbörda</vt:lpstr>
      <vt:lpstr>Tryckta källor</vt:lpstr>
    </vt:vector>
  </TitlesOfParts>
  <Company>WSP Group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Wigren, Anders</dc:creator>
  <cp:lastModifiedBy>Cecilia Lööf</cp:lastModifiedBy>
  <cp:revision>156</cp:revision>
  <cp:lastPrinted>2013-11-11T12:11:37Z</cp:lastPrinted>
  <dcterms:created xsi:type="dcterms:W3CDTF">2013-09-13T07:17:54Z</dcterms:created>
  <dcterms:modified xsi:type="dcterms:W3CDTF">2013-12-17T15:00:07Z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Template_">
    <vt:bool>true</vt:bool>
  </property>
</Properties>
</file>