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8"/>
  </p:notesMasterIdLst>
  <p:sldIdLst>
    <p:sldId id="256" r:id="rId5"/>
    <p:sldId id="259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598" autoAdjust="0"/>
  </p:normalViewPr>
  <p:slideViewPr>
    <p:cSldViewPr snapToGrid="0">
      <p:cViewPr varScale="1">
        <p:scale>
          <a:sx n="87" d="100"/>
          <a:sy n="87" d="100"/>
        </p:scale>
        <p:origin x="518" y="58"/>
      </p:cViewPr>
      <p:guideLst/>
    </p:cSldViewPr>
  </p:slideViewPr>
  <p:outlineViewPr>
    <p:cViewPr>
      <p:scale>
        <a:sx n="33" d="100"/>
        <a:sy n="33" d="100"/>
      </p:scale>
      <p:origin x="0" y="-10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29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566EA-A4A4-4614-9C99-1433E27B8BD3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9C533A2-D64E-4DE5-BA8F-AAAF75480749}">
      <dgm:prSet custT="1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pPr algn="ctr"/>
          <a:r>
            <a:rPr lang="en-US" sz="1600" u="sng" dirty="0" err="1">
              <a:latin typeface="+mj-lt"/>
            </a:rPr>
            <a:t>Försyn</a:t>
          </a:r>
          <a:endParaRPr lang="en-US" sz="1600" u="sng" dirty="0">
            <a:latin typeface="+mj-lt"/>
          </a:endParaRPr>
        </a:p>
        <a:p>
          <a:pPr algn="ctr"/>
          <a:r>
            <a:rPr lang="en-US" sz="1600" dirty="0" err="1">
              <a:latin typeface="+mj-lt"/>
            </a:rPr>
            <a:t>Platsbesök</a:t>
          </a:r>
          <a:r>
            <a:rPr lang="en-US" sz="1600" dirty="0">
              <a:latin typeface="+mj-lt"/>
            </a:rPr>
            <a:t> med </a:t>
          </a:r>
          <a:r>
            <a:rPr lang="en-US" sz="1600" dirty="0" err="1">
              <a:latin typeface="+mj-lt"/>
            </a:rPr>
            <a:t>boende</a:t>
          </a:r>
          <a:r>
            <a:rPr lang="en-US" sz="1600" dirty="0">
              <a:latin typeface="+mj-lt"/>
            </a:rPr>
            <a:t> I </a:t>
          </a:r>
          <a:r>
            <a:rPr lang="en-US" sz="1600" dirty="0" err="1">
              <a:latin typeface="+mj-lt"/>
            </a:rPr>
            <a:t>lägenhet</a:t>
          </a:r>
          <a:r>
            <a:rPr lang="en-US" sz="1400" dirty="0">
              <a:latin typeface="+mj-lt"/>
            </a:rPr>
            <a:t>.</a:t>
          </a:r>
        </a:p>
      </dgm:t>
    </dgm:pt>
    <dgm:pt modelId="{84BDF820-BAEF-42EA-A201-10C3047D1326}" type="parTrans" cxnId="{7C853351-4BE3-4872-9CC5-1171974290A4}">
      <dgm:prSet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3F7A1E87-323A-48F6-AC0E-49F5DCCBDC97}" type="sibTrans" cxnId="{7C853351-4BE3-4872-9CC5-1171974290A4}">
      <dgm:prSet custT="1"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0E71D227-0C95-4F93-8D7A-ADDFFB784BE4}">
      <dgm:prSet custT="1"/>
      <dgm:spPr>
        <a:solidFill>
          <a:schemeClr val="bg1">
            <a:lumMod val="50000"/>
            <a:lumOff val="50000"/>
          </a:schemeClr>
        </a:solidFill>
      </dgm:spPr>
      <dgm:t>
        <a:bodyPr/>
        <a:lstStyle/>
        <a:p>
          <a:pPr algn="ctr"/>
          <a:r>
            <a:rPr lang="en-US" sz="1600" u="sng" dirty="0" err="1">
              <a:latin typeface="+mj-lt"/>
            </a:rPr>
            <a:t>Tillvalsträff</a:t>
          </a:r>
          <a:r>
            <a:rPr lang="en-US" sz="1600" dirty="0">
              <a:latin typeface="+mj-lt"/>
            </a:rPr>
            <a:t> </a:t>
          </a:r>
        </a:p>
        <a:p>
          <a:pPr algn="ctr"/>
          <a:r>
            <a:rPr lang="en-US" sz="1600" dirty="0" err="1">
              <a:latin typeface="+mj-lt"/>
            </a:rPr>
            <a:t>Här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får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boende</a:t>
          </a:r>
          <a:r>
            <a:rPr lang="en-US" sz="1600" dirty="0">
              <a:latin typeface="+mj-lt"/>
            </a:rPr>
            <a:t> se </a:t>
          </a:r>
          <a:r>
            <a:rPr lang="en-US" sz="1600" dirty="0" err="1">
              <a:latin typeface="+mj-lt"/>
            </a:rPr>
            <a:t>över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utbudet</a:t>
          </a:r>
          <a:r>
            <a:rPr lang="en-US" sz="1600" dirty="0">
              <a:latin typeface="+mj-lt"/>
            </a:rPr>
            <a:t> för </a:t>
          </a:r>
          <a:r>
            <a:rPr lang="en-US" sz="1600" dirty="0" err="1">
              <a:latin typeface="+mj-lt"/>
            </a:rPr>
            <a:t>inredning</a:t>
          </a:r>
          <a:r>
            <a:rPr lang="en-US" sz="1600" dirty="0">
              <a:latin typeface="+mj-lt"/>
            </a:rPr>
            <a:t> av </a:t>
          </a:r>
          <a:r>
            <a:rPr lang="en-US" sz="1600" dirty="0" err="1">
              <a:latin typeface="+mj-lt"/>
            </a:rPr>
            <a:t>badrummen</a:t>
          </a:r>
          <a:r>
            <a:rPr lang="en-US" sz="1600" dirty="0">
              <a:latin typeface="+mj-lt"/>
            </a:rPr>
            <a:t>.</a:t>
          </a:r>
        </a:p>
      </dgm:t>
    </dgm:pt>
    <dgm:pt modelId="{F9FF6E1D-2F8E-48DC-A5FE-54C63048BC08}" type="parTrans" cxnId="{4A7458EF-86BF-4F60-87D1-A7F64349767E}">
      <dgm:prSet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77520B62-C834-4A5D-BDAF-15345E65D142}" type="sibTrans" cxnId="{4A7458EF-86BF-4F60-87D1-A7F64349767E}">
      <dgm:prSet custT="1"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1F0C42B1-E836-44AE-AC35-D9DBA71C6779}">
      <dgm:prSet custT="1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pPr algn="ctr"/>
          <a:r>
            <a:rPr lang="en-US" sz="1600" u="sng" dirty="0" err="1">
              <a:latin typeface="+mj-lt"/>
            </a:rPr>
            <a:t>Låsbyte</a:t>
          </a:r>
          <a:endParaRPr lang="en-US" sz="1600" u="sng" dirty="0">
            <a:latin typeface="+mj-lt"/>
          </a:endParaRPr>
        </a:p>
        <a:p>
          <a:pPr algn="ctr"/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Befintliga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lås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kompletteras</a:t>
          </a:r>
          <a:r>
            <a:rPr lang="en-US" sz="1600" dirty="0">
              <a:latin typeface="+mj-lt"/>
            </a:rPr>
            <a:t> med </a:t>
          </a:r>
          <a:r>
            <a:rPr lang="en-US" sz="1600" dirty="0" err="1">
              <a:latin typeface="+mj-lt"/>
            </a:rPr>
            <a:t>motorvred</a:t>
          </a:r>
          <a:r>
            <a:rPr lang="en-US" sz="1600" dirty="0">
              <a:latin typeface="+mj-lt"/>
            </a:rPr>
            <a:t>.</a:t>
          </a:r>
        </a:p>
      </dgm:t>
    </dgm:pt>
    <dgm:pt modelId="{CC7E3722-A006-478C-9EB2-5BC6AA0C0EAE}" type="parTrans" cxnId="{CDD8FF05-1352-4948-8213-9567250F007A}">
      <dgm:prSet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1FB4C500-F0D9-41DE-9AC9-017E62C1C5D7}" type="sibTrans" cxnId="{CDD8FF05-1352-4948-8213-9567250F007A}">
      <dgm:prSet custT="1"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A3D20B78-6624-4A31-A719-012153EFE4F2}">
      <dgm:prSet custT="1"/>
      <dgm:spPr>
        <a:solidFill>
          <a:schemeClr val="bg1">
            <a:lumMod val="50000"/>
            <a:lumOff val="50000"/>
          </a:schemeClr>
        </a:solidFill>
      </dgm:spPr>
      <dgm:t>
        <a:bodyPr/>
        <a:lstStyle/>
        <a:p>
          <a:pPr algn="ctr"/>
          <a:r>
            <a:rPr lang="en-US" sz="1600" u="sng" dirty="0" err="1">
              <a:latin typeface="+mj-lt"/>
            </a:rPr>
            <a:t>Produktion</a:t>
          </a:r>
          <a:endParaRPr lang="en-US" sz="1600" u="sng" dirty="0">
            <a:latin typeface="+mj-lt"/>
          </a:endParaRPr>
        </a:p>
        <a:p>
          <a:pPr algn="ctr"/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Stambyte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och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renovering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utförs</a:t>
          </a:r>
          <a:r>
            <a:rPr lang="en-US" sz="1600" dirty="0">
              <a:latin typeface="+mj-lt"/>
            </a:rPr>
            <a:t> av </a:t>
          </a:r>
          <a:r>
            <a:rPr lang="en-US" sz="1600" dirty="0" err="1">
              <a:latin typeface="+mj-lt"/>
            </a:rPr>
            <a:t>våra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duktiga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hantverkare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och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underentreprenörer</a:t>
          </a:r>
          <a:r>
            <a:rPr lang="en-US" sz="1600" dirty="0">
              <a:latin typeface="+mj-lt"/>
            </a:rPr>
            <a:t>.</a:t>
          </a:r>
        </a:p>
      </dgm:t>
    </dgm:pt>
    <dgm:pt modelId="{C4911E1A-6FDA-4FCA-87C3-A65315836225}" type="parTrans" cxnId="{CC26B54E-6ED2-41DD-9B53-5C7400F121E3}">
      <dgm:prSet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C4F01354-F037-4535-913C-831963B3D8C6}" type="sibTrans" cxnId="{CC26B54E-6ED2-41DD-9B53-5C7400F121E3}">
      <dgm:prSet custT="1"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09C7A9EB-F9C0-4FC7-A213-F22AFBCC1DA2}">
      <dgm:prSet custT="1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pPr algn="ctr"/>
          <a:r>
            <a:rPr lang="en-US" sz="1600" u="sng" dirty="0" err="1">
              <a:latin typeface="+mj-lt"/>
            </a:rPr>
            <a:t>Besiktning</a:t>
          </a:r>
          <a:r>
            <a:rPr lang="en-US" sz="1600" dirty="0">
              <a:latin typeface="+mj-lt"/>
            </a:rPr>
            <a:t> </a:t>
          </a:r>
        </a:p>
        <a:p>
          <a:pPr algn="ctr"/>
          <a:r>
            <a:rPr lang="en-US" sz="1600" dirty="0" err="1">
              <a:latin typeface="+mj-lt"/>
            </a:rPr>
            <a:t>Utförs</a:t>
          </a:r>
          <a:r>
            <a:rPr lang="en-US" sz="1600" dirty="0">
              <a:latin typeface="+mj-lt"/>
            </a:rPr>
            <a:t> av </a:t>
          </a:r>
          <a:r>
            <a:rPr lang="en-US" sz="1600" dirty="0" err="1">
              <a:latin typeface="+mj-lt"/>
            </a:rPr>
            <a:t>oberoende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besiktningsorgan</a:t>
          </a:r>
          <a:r>
            <a:rPr lang="en-US" sz="1600" dirty="0">
              <a:latin typeface="+mj-lt"/>
            </a:rPr>
            <a:t>.</a:t>
          </a:r>
        </a:p>
      </dgm:t>
    </dgm:pt>
    <dgm:pt modelId="{A38701FC-5143-4A4E-A233-A1BAC1BB8B3D}" type="parTrans" cxnId="{6C86F412-5904-4CBB-9BAA-8281E1110C2F}">
      <dgm:prSet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B6E86745-12B0-42D3-B375-249E0863D34C}" type="sibTrans" cxnId="{6C86F412-5904-4CBB-9BAA-8281E1110C2F}">
      <dgm:prSet custT="1"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197FFD23-F704-405A-B913-56781E011CE0}">
      <dgm:prSet custT="1"/>
      <dgm:spPr>
        <a:solidFill>
          <a:schemeClr val="bg1">
            <a:lumMod val="50000"/>
            <a:lumOff val="50000"/>
          </a:schemeClr>
        </a:solidFill>
      </dgm:spPr>
      <dgm:t>
        <a:bodyPr/>
        <a:lstStyle/>
        <a:p>
          <a:pPr algn="ctr"/>
          <a:r>
            <a:rPr lang="en-US" sz="1600" u="sng" dirty="0" err="1">
              <a:latin typeface="+mj-lt"/>
            </a:rPr>
            <a:t>Besiktningsåtgärder</a:t>
          </a:r>
          <a:r>
            <a:rPr lang="en-US" sz="1600" u="sng" dirty="0">
              <a:latin typeface="+mj-lt"/>
            </a:rPr>
            <a:t> </a:t>
          </a:r>
        </a:p>
        <a:p>
          <a:pPr algn="ctr"/>
          <a:r>
            <a:rPr lang="en-US" sz="1600" dirty="0">
              <a:latin typeface="+mj-lt"/>
            </a:rPr>
            <a:t>Inom </a:t>
          </a:r>
          <a:r>
            <a:rPr lang="en-US" sz="1600" dirty="0" err="1">
              <a:latin typeface="+mj-lt"/>
            </a:rPr>
            <a:t>tio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dagar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efter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att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protokoll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skickats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ut</a:t>
          </a:r>
          <a:r>
            <a:rPr lang="en-US" sz="1600" dirty="0">
              <a:latin typeface="+mj-lt"/>
            </a:rPr>
            <a:t>, </a:t>
          </a:r>
          <a:r>
            <a:rPr lang="en-US" sz="1600" dirty="0" err="1">
              <a:latin typeface="+mj-lt"/>
            </a:rPr>
            <a:t>åtgärdas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eventuella</a:t>
          </a:r>
          <a:r>
            <a:rPr lang="en-US" sz="1600" dirty="0">
              <a:latin typeface="+mj-lt"/>
            </a:rPr>
            <a:t> </a:t>
          </a:r>
          <a:r>
            <a:rPr lang="en-US" sz="1600" dirty="0" err="1">
              <a:latin typeface="+mj-lt"/>
            </a:rPr>
            <a:t>anmärkningar</a:t>
          </a:r>
          <a:r>
            <a:rPr lang="en-US" sz="1400" dirty="0">
              <a:latin typeface="+mj-lt"/>
            </a:rPr>
            <a:t>.</a:t>
          </a:r>
        </a:p>
      </dgm:t>
    </dgm:pt>
    <dgm:pt modelId="{F5DB9EC8-51C3-4D7F-B892-002D00CE4091}" type="parTrans" cxnId="{2997B33D-9E8F-45A7-82D3-D8B5A80F94C2}">
      <dgm:prSet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46797F2E-52E5-4BE5-911E-6E1FEFFDB367}" type="sibTrans" cxnId="{2997B33D-9E8F-45A7-82D3-D8B5A80F94C2}">
      <dgm:prSet/>
      <dgm:spPr/>
      <dgm:t>
        <a:bodyPr/>
        <a:lstStyle/>
        <a:p>
          <a:pPr algn="ctr"/>
          <a:endParaRPr lang="en-US" sz="1400">
            <a:latin typeface="+mj-lt"/>
          </a:endParaRPr>
        </a:p>
      </dgm:t>
    </dgm:pt>
    <dgm:pt modelId="{F7CBB3E9-981D-4130-923C-7E1B76077861}" type="pres">
      <dgm:prSet presAssocID="{961566EA-A4A4-4614-9C99-1433E27B8BD3}" presName="Name0" presStyleCnt="0">
        <dgm:presLayoutVars>
          <dgm:dir/>
          <dgm:resizeHandles val="exact"/>
        </dgm:presLayoutVars>
      </dgm:prSet>
      <dgm:spPr/>
    </dgm:pt>
    <dgm:pt modelId="{9C832C26-9051-479A-8E2B-D2ECBFCA13AA}" type="pres">
      <dgm:prSet presAssocID="{F9C533A2-D64E-4DE5-BA8F-AAAF75480749}" presName="node" presStyleLbl="node1" presStyleIdx="0" presStyleCnt="6" custLinFactNeighborX="1658" custLinFactNeighborY="2477">
        <dgm:presLayoutVars>
          <dgm:bulletEnabled val="1"/>
        </dgm:presLayoutVars>
      </dgm:prSet>
      <dgm:spPr/>
    </dgm:pt>
    <dgm:pt modelId="{B1389436-EB16-4D6F-8550-136FF31819FA}" type="pres">
      <dgm:prSet presAssocID="{3F7A1E87-323A-48F6-AC0E-49F5DCCBDC97}" presName="sibTrans" presStyleLbl="sibTrans1D1" presStyleIdx="0" presStyleCnt="5"/>
      <dgm:spPr/>
    </dgm:pt>
    <dgm:pt modelId="{2951D87D-8306-44CF-8AC3-2F01088850F5}" type="pres">
      <dgm:prSet presAssocID="{3F7A1E87-323A-48F6-AC0E-49F5DCCBDC97}" presName="connectorText" presStyleLbl="sibTrans1D1" presStyleIdx="0" presStyleCnt="5"/>
      <dgm:spPr/>
    </dgm:pt>
    <dgm:pt modelId="{71D7D7D0-31DD-4105-B9F2-98F4F9106477}" type="pres">
      <dgm:prSet presAssocID="{0E71D227-0C95-4F93-8D7A-ADDFFB784BE4}" presName="node" presStyleLbl="node1" presStyleIdx="1" presStyleCnt="6" custLinFactNeighborX="127" custLinFactNeighborY="2477">
        <dgm:presLayoutVars>
          <dgm:bulletEnabled val="1"/>
        </dgm:presLayoutVars>
      </dgm:prSet>
      <dgm:spPr/>
    </dgm:pt>
    <dgm:pt modelId="{6879CE56-763D-4D96-980F-F2DC693A71C3}" type="pres">
      <dgm:prSet presAssocID="{77520B62-C834-4A5D-BDAF-15345E65D142}" presName="sibTrans" presStyleLbl="sibTrans1D1" presStyleIdx="1" presStyleCnt="5"/>
      <dgm:spPr/>
    </dgm:pt>
    <dgm:pt modelId="{8AFA8A4A-6833-4BEE-868D-AD8BD8D06943}" type="pres">
      <dgm:prSet presAssocID="{77520B62-C834-4A5D-BDAF-15345E65D142}" presName="connectorText" presStyleLbl="sibTrans1D1" presStyleIdx="1" presStyleCnt="5"/>
      <dgm:spPr/>
    </dgm:pt>
    <dgm:pt modelId="{D5FBC26F-9EE1-4DC8-83D1-4E7A128EEFC2}" type="pres">
      <dgm:prSet presAssocID="{1F0C42B1-E836-44AE-AC35-D9DBA71C6779}" presName="node" presStyleLbl="node1" presStyleIdx="2" presStyleCnt="6" custLinFactNeighborX="-4248" custLinFactNeighborY="2477">
        <dgm:presLayoutVars>
          <dgm:bulletEnabled val="1"/>
        </dgm:presLayoutVars>
      </dgm:prSet>
      <dgm:spPr/>
    </dgm:pt>
    <dgm:pt modelId="{3A508E18-47E5-40D6-B887-B54F4D695DF4}" type="pres">
      <dgm:prSet presAssocID="{1FB4C500-F0D9-41DE-9AC9-017E62C1C5D7}" presName="sibTrans" presStyleLbl="sibTrans1D1" presStyleIdx="2" presStyleCnt="5"/>
      <dgm:spPr/>
    </dgm:pt>
    <dgm:pt modelId="{C2579267-37BC-4413-AD9A-1AA4BB1EC93E}" type="pres">
      <dgm:prSet presAssocID="{1FB4C500-F0D9-41DE-9AC9-017E62C1C5D7}" presName="connectorText" presStyleLbl="sibTrans1D1" presStyleIdx="2" presStyleCnt="5"/>
      <dgm:spPr/>
    </dgm:pt>
    <dgm:pt modelId="{24A80149-9722-45E8-87F6-E574372D72F8}" type="pres">
      <dgm:prSet presAssocID="{A3D20B78-6624-4A31-A719-012153EFE4F2}" presName="node" presStyleLbl="node1" presStyleIdx="3" presStyleCnt="6" custLinFactNeighborX="2731" custLinFactNeighborY="9103">
        <dgm:presLayoutVars>
          <dgm:bulletEnabled val="1"/>
        </dgm:presLayoutVars>
      </dgm:prSet>
      <dgm:spPr/>
    </dgm:pt>
    <dgm:pt modelId="{90BDBC32-AFAC-4948-8998-7B1B7125486D}" type="pres">
      <dgm:prSet presAssocID="{C4F01354-F037-4535-913C-831963B3D8C6}" presName="sibTrans" presStyleLbl="sibTrans1D1" presStyleIdx="3" presStyleCnt="5"/>
      <dgm:spPr/>
    </dgm:pt>
    <dgm:pt modelId="{0C653EEC-73F7-4BCD-A73E-DB9455F3864F}" type="pres">
      <dgm:prSet presAssocID="{C4F01354-F037-4535-913C-831963B3D8C6}" presName="connectorText" presStyleLbl="sibTrans1D1" presStyleIdx="3" presStyleCnt="5"/>
      <dgm:spPr/>
    </dgm:pt>
    <dgm:pt modelId="{6E432D42-DE76-4E7C-B6E8-9335B6EDB75A}" type="pres">
      <dgm:prSet presAssocID="{09C7A9EB-F9C0-4FC7-A213-F22AFBCC1DA2}" presName="node" presStyleLbl="node1" presStyleIdx="4" presStyleCnt="6" custLinFactNeighborX="-1519" custLinFactNeighborY="9104">
        <dgm:presLayoutVars>
          <dgm:bulletEnabled val="1"/>
        </dgm:presLayoutVars>
      </dgm:prSet>
      <dgm:spPr/>
    </dgm:pt>
    <dgm:pt modelId="{5D5BBCD3-66DF-47FB-B3EA-25D6374066AB}" type="pres">
      <dgm:prSet presAssocID="{B6E86745-12B0-42D3-B375-249E0863D34C}" presName="sibTrans" presStyleLbl="sibTrans1D1" presStyleIdx="4" presStyleCnt="5"/>
      <dgm:spPr/>
    </dgm:pt>
    <dgm:pt modelId="{9A09CC70-89B5-43BD-A28B-6058E0F7C928}" type="pres">
      <dgm:prSet presAssocID="{B6E86745-12B0-42D3-B375-249E0863D34C}" presName="connectorText" presStyleLbl="sibTrans1D1" presStyleIdx="4" presStyleCnt="5"/>
      <dgm:spPr/>
    </dgm:pt>
    <dgm:pt modelId="{8C1182C3-231D-4DD1-A42B-D1955942EEF1}" type="pres">
      <dgm:prSet presAssocID="{197FFD23-F704-405A-B913-56781E011CE0}" presName="node" presStyleLbl="node1" presStyleIdx="5" presStyleCnt="6" custLinFactNeighborX="-4856" custLinFactNeighborY="9104">
        <dgm:presLayoutVars>
          <dgm:bulletEnabled val="1"/>
        </dgm:presLayoutVars>
      </dgm:prSet>
      <dgm:spPr/>
    </dgm:pt>
  </dgm:ptLst>
  <dgm:cxnLst>
    <dgm:cxn modelId="{808CC703-7034-4942-8940-7FC6531700B3}" type="presOf" srcId="{1FB4C500-F0D9-41DE-9AC9-017E62C1C5D7}" destId="{C2579267-37BC-4413-AD9A-1AA4BB1EC93E}" srcOrd="1" destOrd="0" presId="urn:microsoft.com/office/officeart/2016/7/layout/RepeatingBendingProcessNew"/>
    <dgm:cxn modelId="{CDD8FF05-1352-4948-8213-9567250F007A}" srcId="{961566EA-A4A4-4614-9C99-1433E27B8BD3}" destId="{1F0C42B1-E836-44AE-AC35-D9DBA71C6779}" srcOrd="2" destOrd="0" parTransId="{CC7E3722-A006-478C-9EB2-5BC6AA0C0EAE}" sibTransId="{1FB4C500-F0D9-41DE-9AC9-017E62C1C5D7}"/>
    <dgm:cxn modelId="{6C86F412-5904-4CBB-9BAA-8281E1110C2F}" srcId="{961566EA-A4A4-4614-9C99-1433E27B8BD3}" destId="{09C7A9EB-F9C0-4FC7-A213-F22AFBCC1DA2}" srcOrd="4" destOrd="0" parTransId="{A38701FC-5143-4A4E-A233-A1BAC1BB8B3D}" sibTransId="{B6E86745-12B0-42D3-B375-249E0863D34C}"/>
    <dgm:cxn modelId="{1608041C-F38B-4083-9E9D-3ABE2E0F26A4}" type="presOf" srcId="{C4F01354-F037-4535-913C-831963B3D8C6}" destId="{90BDBC32-AFAC-4948-8998-7B1B7125486D}" srcOrd="0" destOrd="0" presId="urn:microsoft.com/office/officeart/2016/7/layout/RepeatingBendingProcessNew"/>
    <dgm:cxn modelId="{A044411C-81A5-4C9D-99FB-D4007EFF72FF}" type="presOf" srcId="{B6E86745-12B0-42D3-B375-249E0863D34C}" destId="{9A09CC70-89B5-43BD-A28B-6058E0F7C928}" srcOrd="1" destOrd="0" presId="urn:microsoft.com/office/officeart/2016/7/layout/RepeatingBendingProcessNew"/>
    <dgm:cxn modelId="{2997B33D-9E8F-45A7-82D3-D8B5A80F94C2}" srcId="{961566EA-A4A4-4614-9C99-1433E27B8BD3}" destId="{197FFD23-F704-405A-B913-56781E011CE0}" srcOrd="5" destOrd="0" parTransId="{F5DB9EC8-51C3-4D7F-B892-002D00CE4091}" sibTransId="{46797F2E-52E5-4BE5-911E-6E1FEFFDB367}"/>
    <dgm:cxn modelId="{74423641-15A6-490D-A810-EE06B3EB1B5A}" type="presOf" srcId="{197FFD23-F704-405A-B913-56781E011CE0}" destId="{8C1182C3-231D-4DD1-A42B-D1955942EEF1}" srcOrd="0" destOrd="0" presId="urn:microsoft.com/office/officeart/2016/7/layout/RepeatingBendingProcessNew"/>
    <dgm:cxn modelId="{967F9467-120C-4693-838F-3BC91A712AF7}" type="presOf" srcId="{09C7A9EB-F9C0-4FC7-A213-F22AFBCC1DA2}" destId="{6E432D42-DE76-4E7C-B6E8-9335B6EDB75A}" srcOrd="0" destOrd="0" presId="urn:microsoft.com/office/officeart/2016/7/layout/RepeatingBendingProcessNew"/>
    <dgm:cxn modelId="{3297904B-B2BA-4074-8ADD-A2BB4CD8D3DF}" type="presOf" srcId="{1FB4C500-F0D9-41DE-9AC9-017E62C1C5D7}" destId="{3A508E18-47E5-40D6-B887-B54F4D695DF4}" srcOrd="0" destOrd="0" presId="urn:microsoft.com/office/officeart/2016/7/layout/RepeatingBendingProcessNew"/>
    <dgm:cxn modelId="{CC26B54E-6ED2-41DD-9B53-5C7400F121E3}" srcId="{961566EA-A4A4-4614-9C99-1433E27B8BD3}" destId="{A3D20B78-6624-4A31-A719-012153EFE4F2}" srcOrd="3" destOrd="0" parTransId="{C4911E1A-6FDA-4FCA-87C3-A65315836225}" sibTransId="{C4F01354-F037-4535-913C-831963B3D8C6}"/>
    <dgm:cxn modelId="{7C853351-4BE3-4872-9CC5-1171974290A4}" srcId="{961566EA-A4A4-4614-9C99-1433E27B8BD3}" destId="{F9C533A2-D64E-4DE5-BA8F-AAAF75480749}" srcOrd="0" destOrd="0" parTransId="{84BDF820-BAEF-42EA-A201-10C3047D1326}" sibTransId="{3F7A1E87-323A-48F6-AC0E-49F5DCCBDC97}"/>
    <dgm:cxn modelId="{B7B8D57C-40D8-4145-929C-FB8ED8A607E8}" type="presOf" srcId="{77520B62-C834-4A5D-BDAF-15345E65D142}" destId="{6879CE56-763D-4D96-980F-F2DC693A71C3}" srcOrd="0" destOrd="0" presId="urn:microsoft.com/office/officeart/2016/7/layout/RepeatingBendingProcessNew"/>
    <dgm:cxn modelId="{5C23998E-088D-409A-8395-68517F893C7E}" type="presOf" srcId="{A3D20B78-6624-4A31-A719-012153EFE4F2}" destId="{24A80149-9722-45E8-87F6-E574372D72F8}" srcOrd="0" destOrd="0" presId="urn:microsoft.com/office/officeart/2016/7/layout/RepeatingBendingProcessNew"/>
    <dgm:cxn modelId="{99B197AB-943C-4D16-B461-32E0F73277DF}" type="presOf" srcId="{1F0C42B1-E836-44AE-AC35-D9DBA71C6779}" destId="{D5FBC26F-9EE1-4DC8-83D1-4E7A128EEFC2}" srcOrd="0" destOrd="0" presId="urn:microsoft.com/office/officeart/2016/7/layout/RepeatingBendingProcessNew"/>
    <dgm:cxn modelId="{EA6F5EB5-4BC0-4404-83B3-E57B32FD7B5B}" type="presOf" srcId="{0E71D227-0C95-4F93-8D7A-ADDFFB784BE4}" destId="{71D7D7D0-31DD-4105-B9F2-98F4F9106477}" srcOrd="0" destOrd="0" presId="urn:microsoft.com/office/officeart/2016/7/layout/RepeatingBendingProcessNew"/>
    <dgm:cxn modelId="{AEC125BD-8ADF-4D18-B149-580B2A5E636A}" type="presOf" srcId="{3F7A1E87-323A-48F6-AC0E-49F5DCCBDC97}" destId="{B1389436-EB16-4D6F-8550-136FF31819FA}" srcOrd="0" destOrd="0" presId="urn:microsoft.com/office/officeart/2016/7/layout/RepeatingBendingProcessNew"/>
    <dgm:cxn modelId="{060AAEE3-63BD-4909-95D0-448C3204AC6D}" type="presOf" srcId="{F9C533A2-D64E-4DE5-BA8F-AAAF75480749}" destId="{9C832C26-9051-479A-8E2B-D2ECBFCA13AA}" srcOrd="0" destOrd="0" presId="urn:microsoft.com/office/officeart/2016/7/layout/RepeatingBendingProcessNew"/>
    <dgm:cxn modelId="{4A7458EF-86BF-4F60-87D1-A7F64349767E}" srcId="{961566EA-A4A4-4614-9C99-1433E27B8BD3}" destId="{0E71D227-0C95-4F93-8D7A-ADDFFB784BE4}" srcOrd="1" destOrd="0" parTransId="{F9FF6E1D-2F8E-48DC-A5FE-54C63048BC08}" sibTransId="{77520B62-C834-4A5D-BDAF-15345E65D142}"/>
    <dgm:cxn modelId="{26781AFB-3903-4A08-9015-211D5D384510}" type="presOf" srcId="{B6E86745-12B0-42D3-B375-249E0863D34C}" destId="{5D5BBCD3-66DF-47FB-B3EA-25D6374066AB}" srcOrd="0" destOrd="0" presId="urn:microsoft.com/office/officeart/2016/7/layout/RepeatingBendingProcessNew"/>
    <dgm:cxn modelId="{3F74A1FB-3A59-434E-8F64-76E53541BEF8}" type="presOf" srcId="{961566EA-A4A4-4614-9C99-1433E27B8BD3}" destId="{F7CBB3E9-981D-4130-923C-7E1B76077861}" srcOrd="0" destOrd="0" presId="urn:microsoft.com/office/officeart/2016/7/layout/RepeatingBendingProcessNew"/>
    <dgm:cxn modelId="{EF8B8EFC-93B6-4DEC-B86F-DC3CEF2A7060}" type="presOf" srcId="{77520B62-C834-4A5D-BDAF-15345E65D142}" destId="{8AFA8A4A-6833-4BEE-868D-AD8BD8D06943}" srcOrd="1" destOrd="0" presId="urn:microsoft.com/office/officeart/2016/7/layout/RepeatingBendingProcessNew"/>
    <dgm:cxn modelId="{4177D3FF-E666-46E7-B04A-757C851EBDBB}" type="presOf" srcId="{3F7A1E87-323A-48F6-AC0E-49F5DCCBDC97}" destId="{2951D87D-8306-44CF-8AC3-2F01088850F5}" srcOrd="1" destOrd="0" presId="urn:microsoft.com/office/officeart/2016/7/layout/RepeatingBendingProcessNew"/>
    <dgm:cxn modelId="{50CFE7FF-E7B0-4BEA-B817-EF82E8150DE8}" type="presOf" srcId="{C4F01354-F037-4535-913C-831963B3D8C6}" destId="{0C653EEC-73F7-4BCD-A73E-DB9455F3864F}" srcOrd="1" destOrd="0" presId="urn:microsoft.com/office/officeart/2016/7/layout/RepeatingBendingProcessNew"/>
    <dgm:cxn modelId="{E3EBBB52-E6C2-4F4E-954B-1D07D16B2333}" type="presParOf" srcId="{F7CBB3E9-981D-4130-923C-7E1B76077861}" destId="{9C832C26-9051-479A-8E2B-D2ECBFCA13AA}" srcOrd="0" destOrd="0" presId="urn:microsoft.com/office/officeart/2016/7/layout/RepeatingBendingProcessNew"/>
    <dgm:cxn modelId="{28CD9414-DF66-4244-B15D-633993F3A6F0}" type="presParOf" srcId="{F7CBB3E9-981D-4130-923C-7E1B76077861}" destId="{B1389436-EB16-4D6F-8550-136FF31819FA}" srcOrd="1" destOrd="0" presId="urn:microsoft.com/office/officeart/2016/7/layout/RepeatingBendingProcessNew"/>
    <dgm:cxn modelId="{3B73926E-D3DB-4584-8BA7-EAD035049594}" type="presParOf" srcId="{B1389436-EB16-4D6F-8550-136FF31819FA}" destId="{2951D87D-8306-44CF-8AC3-2F01088850F5}" srcOrd="0" destOrd="0" presId="urn:microsoft.com/office/officeart/2016/7/layout/RepeatingBendingProcessNew"/>
    <dgm:cxn modelId="{BB412E10-1C6E-45F6-AEAA-6555A05A3FBF}" type="presParOf" srcId="{F7CBB3E9-981D-4130-923C-7E1B76077861}" destId="{71D7D7D0-31DD-4105-B9F2-98F4F9106477}" srcOrd="2" destOrd="0" presId="urn:microsoft.com/office/officeart/2016/7/layout/RepeatingBendingProcessNew"/>
    <dgm:cxn modelId="{C6D3F0C3-0228-4559-B164-C787E4BC6E46}" type="presParOf" srcId="{F7CBB3E9-981D-4130-923C-7E1B76077861}" destId="{6879CE56-763D-4D96-980F-F2DC693A71C3}" srcOrd="3" destOrd="0" presId="urn:microsoft.com/office/officeart/2016/7/layout/RepeatingBendingProcessNew"/>
    <dgm:cxn modelId="{9F855F5F-B308-4952-99C4-3BF4A3E359DC}" type="presParOf" srcId="{6879CE56-763D-4D96-980F-F2DC693A71C3}" destId="{8AFA8A4A-6833-4BEE-868D-AD8BD8D06943}" srcOrd="0" destOrd="0" presId="urn:microsoft.com/office/officeart/2016/7/layout/RepeatingBendingProcessNew"/>
    <dgm:cxn modelId="{EC128194-D3A0-4E87-9DFA-F86F25A09CCC}" type="presParOf" srcId="{F7CBB3E9-981D-4130-923C-7E1B76077861}" destId="{D5FBC26F-9EE1-4DC8-83D1-4E7A128EEFC2}" srcOrd="4" destOrd="0" presId="urn:microsoft.com/office/officeart/2016/7/layout/RepeatingBendingProcessNew"/>
    <dgm:cxn modelId="{EABA7EAB-1CC2-449A-9C32-B955B5004220}" type="presParOf" srcId="{F7CBB3E9-981D-4130-923C-7E1B76077861}" destId="{3A508E18-47E5-40D6-B887-B54F4D695DF4}" srcOrd="5" destOrd="0" presId="urn:microsoft.com/office/officeart/2016/7/layout/RepeatingBendingProcessNew"/>
    <dgm:cxn modelId="{5B5B0DD9-307E-4E65-9CA8-D4138C94EBA7}" type="presParOf" srcId="{3A508E18-47E5-40D6-B887-B54F4D695DF4}" destId="{C2579267-37BC-4413-AD9A-1AA4BB1EC93E}" srcOrd="0" destOrd="0" presId="urn:microsoft.com/office/officeart/2016/7/layout/RepeatingBendingProcessNew"/>
    <dgm:cxn modelId="{2AA5DF65-4EF6-4295-BABB-DB495D6F66A0}" type="presParOf" srcId="{F7CBB3E9-981D-4130-923C-7E1B76077861}" destId="{24A80149-9722-45E8-87F6-E574372D72F8}" srcOrd="6" destOrd="0" presId="urn:microsoft.com/office/officeart/2016/7/layout/RepeatingBendingProcessNew"/>
    <dgm:cxn modelId="{3E82B7F4-29CC-4AD3-ACC9-6496ED5C93FD}" type="presParOf" srcId="{F7CBB3E9-981D-4130-923C-7E1B76077861}" destId="{90BDBC32-AFAC-4948-8998-7B1B7125486D}" srcOrd="7" destOrd="0" presId="urn:microsoft.com/office/officeart/2016/7/layout/RepeatingBendingProcessNew"/>
    <dgm:cxn modelId="{42909A48-84B7-43A4-B923-004B256D2CB1}" type="presParOf" srcId="{90BDBC32-AFAC-4948-8998-7B1B7125486D}" destId="{0C653EEC-73F7-4BCD-A73E-DB9455F3864F}" srcOrd="0" destOrd="0" presId="urn:microsoft.com/office/officeart/2016/7/layout/RepeatingBendingProcessNew"/>
    <dgm:cxn modelId="{C2A8A29F-F829-4512-85D0-230E8F53AECA}" type="presParOf" srcId="{F7CBB3E9-981D-4130-923C-7E1B76077861}" destId="{6E432D42-DE76-4E7C-B6E8-9335B6EDB75A}" srcOrd="8" destOrd="0" presId="urn:microsoft.com/office/officeart/2016/7/layout/RepeatingBendingProcessNew"/>
    <dgm:cxn modelId="{ECDB83DC-EB83-4CA0-9876-DAF53FFDC51E}" type="presParOf" srcId="{F7CBB3E9-981D-4130-923C-7E1B76077861}" destId="{5D5BBCD3-66DF-47FB-B3EA-25D6374066AB}" srcOrd="9" destOrd="0" presId="urn:microsoft.com/office/officeart/2016/7/layout/RepeatingBendingProcessNew"/>
    <dgm:cxn modelId="{00664D1D-8C0D-4D15-B7F8-A7F52E0148F5}" type="presParOf" srcId="{5D5BBCD3-66DF-47FB-B3EA-25D6374066AB}" destId="{9A09CC70-89B5-43BD-A28B-6058E0F7C928}" srcOrd="0" destOrd="0" presId="urn:microsoft.com/office/officeart/2016/7/layout/RepeatingBendingProcessNew"/>
    <dgm:cxn modelId="{D74D7123-C10A-427A-80C4-4E2C5FF3C868}" type="presParOf" srcId="{F7CBB3E9-981D-4130-923C-7E1B76077861}" destId="{8C1182C3-231D-4DD1-A42B-D1955942EEF1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89436-EB16-4D6F-8550-136FF31819FA}">
      <dsp:nvSpPr>
        <dsp:cNvPr id="0" name=""/>
        <dsp:cNvSpPr/>
      </dsp:nvSpPr>
      <dsp:spPr>
        <a:xfrm>
          <a:off x="3265635" y="1633602"/>
          <a:ext cx="6576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57646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latin typeface="+mj-lt"/>
          </a:endParaRPr>
        </a:p>
      </dsp:txBody>
      <dsp:txXfrm>
        <a:off x="3577251" y="1675635"/>
        <a:ext cx="34412" cy="7373"/>
      </dsp:txXfrm>
    </dsp:sp>
    <dsp:sp modelId="{9C832C26-9051-479A-8E2B-D2ECBFCA13AA}">
      <dsp:nvSpPr>
        <dsp:cNvPr id="0" name=""/>
        <dsp:cNvSpPr/>
      </dsp:nvSpPr>
      <dsp:spPr>
        <a:xfrm>
          <a:off x="61667" y="717592"/>
          <a:ext cx="3205767" cy="1923460"/>
        </a:xfrm>
        <a:prstGeom prst="rect">
          <a:avLst/>
        </a:prstGeom>
        <a:solidFill>
          <a:schemeClr val="bg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085" tIns="164889" rIns="157085" bIns="16488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 dirty="0" err="1">
              <a:latin typeface="+mj-lt"/>
            </a:rPr>
            <a:t>Försyn</a:t>
          </a:r>
          <a:endParaRPr lang="en-US" sz="1600" u="sng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Platsbesök</a:t>
          </a:r>
          <a:r>
            <a:rPr lang="en-US" sz="1600" kern="1200" dirty="0">
              <a:latin typeface="+mj-lt"/>
            </a:rPr>
            <a:t> med </a:t>
          </a:r>
          <a:r>
            <a:rPr lang="en-US" sz="1600" kern="1200" dirty="0" err="1">
              <a:latin typeface="+mj-lt"/>
            </a:rPr>
            <a:t>boende</a:t>
          </a:r>
          <a:r>
            <a:rPr lang="en-US" sz="1600" kern="1200" dirty="0">
              <a:latin typeface="+mj-lt"/>
            </a:rPr>
            <a:t> I </a:t>
          </a:r>
          <a:r>
            <a:rPr lang="en-US" sz="1600" kern="1200" dirty="0" err="1">
              <a:latin typeface="+mj-lt"/>
            </a:rPr>
            <a:t>lägenhet</a:t>
          </a:r>
          <a:r>
            <a:rPr lang="en-US" sz="1400" kern="1200" dirty="0">
              <a:latin typeface="+mj-lt"/>
            </a:rPr>
            <a:t>.</a:t>
          </a:r>
        </a:p>
      </dsp:txBody>
      <dsp:txXfrm>
        <a:off x="61667" y="717592"/>
        <a:ext cx="3205767" cy="1923460"/>
      </dsp:txXfrm>
    </dsp:sp>
    <dsp:sp modelId="{6879CE56-763D-4D96-980F-F2DC693A71C3}">
      <dsp:nvSpPr>
        <dsp:cNvPr id="0" name=""/>
        <dsp:cNvSpPr/>
      </dsp:nvSpPr>
      <dsp:spPr>
        <a:xfrm>
          <a:off x="7159648" y="1633602"/>
          <a:ext cx="56647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66474" y="45720"/>
              </a:lnTo>
            </a:path>
          </a:pathLst>
        </a:custGeom>
        <a:noFill/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latin typeface="+mj-lt"/>
          </a:endParaRPr>
        </a:p>
      </dsp:txBody>
      <dsp:txXfrm>
        <a:off x="7427958" y="1675635"/>
        <a:ext cx="29853" cy="7373"/>
      </dsp:txXfrm>
    </dsp:sp>
    <dsp:sp modelId="{71D7D7D0-31DD-4105-B9F2-98F4F9106477}">
      <dsp:nvSpPr>
        <dsp:cNvPr id="0" name=""/>
        <dsp:cNvSpPr/>
      </dsp:nvSpPr>
      <dsp:spPr>
        <a:xfrm>
          <a:off x="3955681" y="717592"/>
          <a:ext cx="3205767" cy="1923460"/>
        </a:xfrm>
        <a:prstGeom prst="rect">
          <a:avLst/>
        </a:prstGeom>
        <a:solidFill>
          <a:schemeClr val="bg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085" tIns="164889" rIns="157085" bIns="16488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 dirty="0" err="1">
              <a:latin typeface="+mj-lt"/>
            </a:rPr>
            <a:t>Tillvalsträff</a:t>
          </a:r>
          <a:r>
            <a:rPr lang="en-US" sz="1600" kern="1200" dirty="0">
              <a:latin typeface="+mj-lt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Här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får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boende</a:t>
          </a:r>
          <a:r>
            <a:rPr lang="en-US" sz="1600" kern="1200" dirty="0">
              <a:latin typeface="+mj-lt"/>
            </a:rPr>
            <a:t> se </a:t>
          </a:r>
          <a:r>
            <a:rPr lang="en-US" sz="1600" kern="1200" dirty="0" err="1">
              <a:latin typeface="+mj-lt"/>
            </a:rPr>
            <a:t>över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utbudet</a:t>
          </a:r>
          <a:r>
            <a:rPr lang="en-US" sz="1600" kern="1200" dirty="0">
              <a:latin typeface="+mj-lt"/>
            </a:rPr>
            <a:t> för </a:t>
          </a:r>
          <a:r>
            <a:rPr lang="en-US" sz="1600" kern="1200" dirty="0" err="1">
              <a:latin typeface="+mj-lt"/>
            </a:rPr>
            <a:t>inredning</a:t>
          </a:r>
          <a:r>
            <a:rPr lang="en-US" sz="1600" kern="1200" dirty="0">
              <a:latin typeface="+mj-lt"/>
            </a:rPr>
            <a:t> av </a:t>
          </a:r>
          <a:r>
            <a:rPr lang="en-US" sz="1600" kern="1200" dirty="0" err="1">
              <a:latin typeface="+mj-lt"/>
            </a:rPr>
            <a:t>badrummen</a:t>
          </a:r>
          <a:r>
            <a:rPr lang="en-US" sz="1600" kern="1200" dirty="0">
              <a:latin typeface="+mj-lt"/>
            </a:rPr>
            <a:t>.</a:t>
          </a:r>
        </a:p>
      </dsp:txBody>
      <dsp:txXfrm>
        <a:off x="3955681" y="717592"/>
        <a:ext cx="3205767" cy="1923460"/>
      </dsp:txXfrm>
    </dsp:sp>
    <dsp:sp modelId="{3A508E18-47E5-40D6-B887-B54F4D695DF4}">
      <dsp:nvSpPr>
        <dsp:cNvPr id="0" name=""/>
        <dsp:cNvSpPr/>
      </dsp:nvSpPr>
      <dsp:spPr>
        <a:xfrm>
          <a:off x="1698949" y="2639252"/>
          <a:ext cx="7662456" cy="834174"/>
        </a:xfrm>
        <a:custGeom>
          <a:avLst/>
          <a:gdLst/>
          <a:ahLst/>
          <a:cxnLst/>
          <a:rect l="0" t="0" r="0" b="0"/>
          <a:pathLst>
            <a:path>
              <a:moveTo>
                <a:pt x="7662456" y="0"/>
              </a:moveTo>
              <a:lnTo>
                <a:pt x="7662456" y="434187"/>
              </a:lnTo>
              <a:lnTo>
                <a:pt x="0" y="434187"/>
              </a:lnTo>
              <a:lnTo>
                <a:pt x="0" y="834174"/>
              </a:lnTo>
            </a:path>
          </a:pathLst>
        </a:custGeom>
        <a:noFill/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latin typeface="+mj-lt"/>
          </a:endParaRPr>
        </a:p>
      </dsp:txBody>
      <dsp:txXfrm>
        <a:off x="5337400" y="3052653"/>
        <a:ext cx="385555" cy="7373"/>
      </dsp:txXfrm>
    </dsp:sp>
    <dsp:sp modelId="{D5FBC26F-9EE1-4DC8-83D1-4E7A128EEFC2}">
      <dsp:nvSpPr>
        <dsp:cNvPr id="0" name=""/>
        <dsp:cNvSpPr/>
      </dsp:nvSpPr>
      <dsp:spPr>
        <a:xfrm>
          <a:off x="7758522" y="717592"/>
          <a:ext cx="3205767" cy="1923460"/>
        </a:xfrm>
        <a:prstGeom prst="rect">
          <a:avLst/>
        </a:prstGeom>
        <a:solidFill>
          <a:schemeClr val="bg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085" tIns="164889" rIns="157085" bIns="16488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 dirty="0" err="1">
              <a:latin typeface="+mj-lt"/>
            </a:rPr>
            <a:t>Låsbyte</a:t>
          </a:r>
          <a:endParaRPr lang="en-US" sz="1600" u="sng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Befintliga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lås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kompletteras</a:t>
          </a:r>
          <a:r>
            <a:rPr lang="en-US" sz="1600" kern="1200" dirty="0">
              <a:latin typeface="+mj-lt"/>
            </a:rPr>
            <a:t> med </a:t>
          </a:r>
          <a:r>
            <a:rPr lang="en-US" sz="1600" kern="1200" dirty="0" err="1">
              <a:latin typeface="+mj-lt"/>
            </a:rPr>
            <a:t>motorvred</a:t>
          </a:r>
          <a:r>
            <a:rPr lang="en-US" sz="1600" kern="1200" dirty="0">
              <a:latin typeface="+mj-lt"/>
            </a:rPr>
            <a:t>.</a:t>
          </a:r>
        </a:p>
      </dsp:txBody>
      <dsp:txXfrm>
        <a:off x="7758522" y="717592"/>
        <a:ext cx="3205767" cy="1923460"/>
      </dsp:txXfrm>
    </dsp:sp>
    <dsp:sp modelId="{90BDBC32-AFAC-4948-8998-7B1B7125486D}">
      <dsp:nvSpPr>
        <dsp:cNvPr id="0" name=""/>
        <dsp:cNvSpPr/>
      </dsp:nvSpPr>
      <dsp:spPr>
        <a:xfrm>
          <a:off x="3300032" y="4421837"/>
          <a:ext cx="57048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2340" y="45720"/>
              </a:lnTo>
              <a:lnTo>
                <a:pt x="302340" y="45739"/>
              </a:lnTo>
              <a:lnTo>
                <a:pt x="570481" y="45739"/>
              </a:lnTo>
            </a:path>
          </a:pathLst>
        </a:custGeom>
        <a:noFill/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latin typeface="+mj-lt"/>
          </a:endParaRPr>
        </a:p>
      </dsp:txBody>
      <dsp:txXfrm>
        <a:off x="3570246" y="4463870"/>
        <a:ext cx="30054" cy="7373"/>
      </dsp:txXfrm>
    </dsp:sp>
    <dsp:sp modelId="{24A80149-9722-45E8-87F6-E574372D72F8}">
      <dsp:nvSpPr>
        <dsp:cNvPr id="0" name=""/>
        <dsp:cNvSpPr/>
      </dsp:nvSpPr>
      <dsp:spPr>
        <a:xfrm>
          <a:off x="96065" y="3505827"/>
          <a:ext cx="3205767" cy="1923460"/>
        </a:xfrm>
        <a:prstGeom prst="rect">
          <a:avLst/>
        </a:prstGeom>
        <a:solidFill>
          <a:schemeClr val="bg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085" tIns="164889" rIns="157085" bIns="16488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 dirty="0" err="1">
              <a:latin typeface="+mj-lt"/>
            </a:rPr>
            <a:t>Produktion</a:t>
          </a:r>
          <a:endParaRPr lang="en-US" sz="1600" u="sng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Stambyte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och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renovering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utförs</a:t>
          </a:r>
          <a:r>
            <a:rPr lang="en-US" sz="1600" kern="1200" dirty="0">
              <a:latin typeface="+mj-lt"/>
            </a:rPr>
            <a:t> av </a:t>
          </a:r>
          <a:r>
            <a:rPr lang="en-US" sz="1600" kern="1200" dirty="0" err="1">
              <a:latin typeface="+mj-lt"/>
            </a:rPr>
            <a:t>våra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duktiga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hantverkare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och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underentreprenörer</a:t>
          </a:r>
          <a:r>
            <a:rPr lang="en-US" sz="1600" kern="1200" dirty="0">
              <a:latin typeface="+mj-lt"/>
            </a:rPr>
            <a:t>.</a:t>
          </a:r>
        </a:p>
      </dsp:txBody>
      <dsp:txXfrm>
        <a:off x="96065" y="3505827"/>
        <a:ext cx="3205767" cy="1923460"/>
      </dsp:txXfrm>
    </dsp:sp>
    <dsp:sp modelId="{5D5BBCD3-66DF-47FB-B3EA-25D6374066AB}">
      <dsp:nvSpPr>
        <dsp:cNvPr id="0" name=""/>
        <dsp:cNvSpPr/>
      </dsp:nvSpPr>
      <dsp:spPr>
        <a:xfrm>
          <a:off x="7106881" y="4421856"/>
          <a:ext cx="59975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99750" y="45720"/>
              </a:lnTo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>
            <a:latin typeface="+mj-lt"/>
          </a:endParaRPr>
        </a:p>
      </dsp:txBody>
      <dsp:txXfrm>
        <a:off x="7390997" y="4463890"/>
        <a:ext cx="31517" cy="7373"/>
      </dsp:txXfrm>
    </dsp:sp>
    <dsp:sp modelId="{6E432D42-DE76-4E7C-B6E8-9335B6EDB75A}">
      <dsp:nvSpPr>
        <dsp:cNvPr id="0" name=""/>
        <dsp:cNvSpPr/>
      </dsp:nvSpPr>
      <dsp:spPr>
        <a:xfrm>
          <a:off x="3902914" y="3505846"/>
          <a:ext cx="3205767" cy="1923460"/>
        </a:xfrm>
        <a:prstGeom prst="rect">
          <a:avLst/>
        </a:prstGeom>
        <a:solidFill>
          <a:schemeClr val="bg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085" tIns="164889" rIns="157085" bIns="16488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 dirty="0" err="1">
              <a:latin typeface="+mj-lt"/>
            </a:rPr>
            <a:t>Besiktning</a:t>
          </a:r>
          <a:r>
            <a:rPr lang="en-US" sz="1600" kern="1200" dirty="0">
              <a:latin typeface="+mj-lt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latin typeface="+mj-lt"/>
            </a:rPr>
            <a:t>Utförs</a:t>
          </a:r>
          <a:r>
            <a:rPr lang="en-US" sz="1600" kern="1200" dirty="0">
              <a:latin typeface="+mj-lt"/>
            </a:rPr>
            <a:t> av </a:t>
          </a:r>
          <a:r>
            <a:rPr lang="en-US" sz="1600" kern="1200" dirty="0" err="1">
              <a:latin typeface="+mj-lt"/>
            </a:rPr>
            <a:t>oberoende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besiktningsorgan</a:t>
          </a:r>
          <a:r>
            <a:rPr lang="en-US" sz="1600" kern="1200" dirty="0">
              <a:latin typeface="+mj-lt"/>
            </a:rPr>
            <a:t>.</a:t>
          </a:r>
        </a:p>
      </dsp:txBody>
      <dsp:txXfrm>
        <a:off x="3902914" y="3505846"/>
        <a:ext cx="3205767" cy="1923460"/>
      </dsp:txXfrm>
    </dsp:sp>
    <dsp:sp modelId="{8C1182C3-231D-4DD1-A42B-D1955942EEF1}">
      <dsp:nvSpPr>
        <dsp:cNvPr id="0" name=""/>
        <dsp:cNvSpPr/>
      </dsp:nvSpPr>
      <dsp:spPr>
        <a:xfrm>
          <a:off x="7739031" y="3505846"/>
          <a:ext cx="3205767" cy="1923460"/>
        </a:xfrm>
        <a:prstGeom prst="rect">
          <a:avLst/>
        </a:prstGeom>
        <a:solidFill>
          <a:schemeClr val="bg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085" tIns="164889" rIns="157085" bIns="164889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u="sng" kern="1200" dirty="0" err="1">
              <a:latin typeface="+mj-lt"/>
            </a:rPr>
            <a:t>Besiktningsåtgärder</a:t>
          </a:r>
          <a:r>
            <a:rPr lang="en-US" sz="1600" u="sng" kern="1200" dirty="0">
              <a:latin typeface="+mj-lt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+mj-lt"/>
            </a:rPr>
            <a:t>Inom </a:t>
          </a:r>
          <a:r>
            <a:rPr lang="en-US" sz="1600" kern="1200" dirty="0" err="1">
              <a:latin typeface="+mj-lt"/>
            </a:rPr>
            <a:t>tio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dagar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efter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att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protokoll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skickats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ut</a:t>
          </a:r>
          <a:r>
            <a:rPr lang="en-US" sz="1600" kern="1200" dirty="0">
              <a:latin typeface="+mj-lt"/>
            </a:rPr>
            <a:t>, </a:t>
          </a:r>
          <a:r>
            <a:rPr lang="en-US" sz="1600" kern="1200" dirty="0" err="1">
              <a:latin typeface="+mj-lt"/>
            </a:rPr>
            <a:t>åtgärdas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eventuella</a:t>
          </a:r>
          <a:r>
            <a:rPr lang="en-US" sz="1600" kern="1200" dirty="0">
              <a:latin typeface="+mj-lt"/>
            </a:rPr>
            <a:t> </a:t>
          </a:r>
          <a:r>
            <a:rPr lang="en-US" sz="1600" kern="1200" dirty="0" err="1">
              <a:latin typeface="+mj-lt"/>
            </a:rPr>
            <a:t>anmärkningar</a:t>
          </a:r>
          <a:r>
            <a:rPr lang="en-US" sz="1400" kern="1200" dirty="0">
              <a:latin typeface="+mj-lt"/>
            </a:rPr>
            <a:t>.</a:t>
          </a:r>
        </a:p>
      </dsp:txBody>
      <dsp:txXfrm>
        <a:off x="7739031" y="3505846"/>
        <a:ext cx="3205767" cy="1923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66752-9024-48BC-96BD-0982E84AB08F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AEB14-5F48-40D4-980E-1B614FF06E80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8704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AEB14-5F48-40D4-980E-1B614FF06E80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437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4AEB14-5F48-40D4-980E-1B614FF06E80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804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CC04D9-9F4A-42A3-A2C2-DD136CBC8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87F769B-A4AC-4DED-B8FF-49793902B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6E3AF5-D8BB-4224-A935-02134744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BC8F1C-EF26-4E69-A0D3-B5641E02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309231-E269-4EFD-95F0-6A6692AB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925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980C09-085F-462C-B120-1677D6475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44C51CA-07D5-4FFE-972B-E4E3E7A07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1CD278-DBEC-4326-981C-90A2FFD2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213669-E867-49F3-922E-E0FC8382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7711C3-A8B7-4489-AA54-0651DE91E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670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10B6EDD-F963-4261-9CB8-730C62DEEF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2257B2-C10B-4E78-B21A-81B7D5B9D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54F287-BFCD-4077-A9C6-7A75CD3BB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F24398-FA9A-485F-94D6-D9FC7B061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17C664-0A75-44CA-AF03-FA3CB0CC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271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581872-8112-4FC0-A9E0-DFDCB5198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96035DD-7DA5-4D5E-AA02-BCA39E872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928FCA9-D606-4207-A511-EC5E0F03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79D2EF7-B6B3-4F9C-871E-2C62BE25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ubrik 9">
            <a:extLst>
              <a:ext uri="{FF2B5EF4-FFF2-40B4-BE49-F238E27FC236}">
                <a16:creationId xmlns:a16="http://schemas.microsoft.com/office/drawing/2014/main" id="{02B4EA76-992B-46DE-B0E0-73A7CD4EA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4465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8EDC17-8CFD-40AA-ABD2-1A91F2985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4E9E1D-1823-4BC8-8114-4C927A970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6BAEA9-C8EF-40AF-9630-856F53BD2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79BB5A-621D-4097-A6E0-3BB1B9C1F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CD3324-48AB-40B7-AAC2-FB26DE4E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80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51D610-2314-4BE8-A820-910C1ACBB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3B84CB-E1E8-493A-8CCA-255164E9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0F0D02D-6B6A-4D5D-84C1-1D8B0756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55431D1-00CB-4E1D-9F7D-985EA6A79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C79C4B-64CD-4523-8DFE-1974684D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046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67FCBE-B31F-453F-B046-A51FB03C4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F7AD2B-54FF-45E1-8116-D8BD5861C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51E7B79-C4F9-47A3-80D8-1B9371F30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7E00547-9429-4BC4-AE77-3E9D9FE01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0DDBD42-85DF-46E3-9FD4-499F9CC3D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6F9D336-7754-4741-8D56-CC393A24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107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E8E7E-2500-4263-96C0-0FC48989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1390773-2EA5-4C18-84A6-A398BABC8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FA8611B-A121-436B-A31E-1B8F06CF1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ED39E40-ED00-46D9-88A4-7C2E5E5D92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E3B19C2-54AB-40DB-8800-55FD01075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CFEC71D-A7AF-4EC6-80C5-4B060EF0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C7FC4CB-E451-4105-9B4A-198B1C67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C0D7DBE-68D0-4712-9B8B-CD1860EA2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184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B3E6E4-BB26-4915-86D3-87F4B8F9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A69E3CC-9A12-4541-B3D5-6685CE5A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7B5C36B-0ABD-418B-9E1B-01EFF7FC2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FCF485-CFB7-477F-8437-4E0C9145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785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3671554-9DE7-4512-A7D3-06181CD7A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04BC287-3B0E-4695-B1EF-59E7226B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AE8DBD0-397D-49BB-82FD-74131658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89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4B1ADC-4FD9-4C42-9008-32CBFA88E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82C87B-7D5F-4A15-912A-D704696F9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42BBFA-8589-4C8F-98BA-0ED97C273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7295F1F-50AF-4316-8BB7-BEE5D5D7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5CAA654-E980-44D5-8440-9CAEFC23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53C99C5-BE55-4F38-9D40-CCB61518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951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DF8D07-9895-481C-8A83-CDD2EE19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C94484A-0288-4F6C-A179-B5B33EABF1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751C5A-77E7-4569-8F37-042FEFCD9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C54A387-BBEE-4415-B788-B248EABCC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D6AA251-F48F-4F54-BF31-5583748F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BE68529-C0F1-4AC0-9D97-CE929CCD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695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0887A79-DD4B-40EC-B26B-A6BE7510B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BA397A-9173-4DFD-9A09-326B0F5F5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6734469-9362-48A2-B541-40B7CC05E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5DB1B-9577-4F7A-88B2-901424B889D8}" type="datetimeFigureOut">
              <a:rPr lang="sv-SE" smtClean="0"/>
              <a:t>2022-05-28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90CFB7-A084-440E-92BE-7F1BECBEA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5F5AD6-7ED2-4B2B-A694-7EE32139F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51A06-7184-4494-A17F-A1660B0B3E87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6" descr="En bild som visar sitter, mörk, skärm, tecken&#10;&#10;Automatiskt genererad beskrivning">
            <a:extLst>
              <a:ext uri="{FF2B5EF4-FFF2-40B4-BE49-F238E27FC236}">
                <a16:creationId xmlns:a16="http://schemas.microsoft.com/office/drawing/2014/main" id="{1379E9AE-D4B6-4485-8842-2A284061F0A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30" y="1238250"/>
            <a:ext cx="405765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65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CCAE3D-43F0-4011-98D1-FCB2F213F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417" y="1613205"/>
            <a:ext cx="4224528" cy="3631590"/>
          </a:xfrm>
        </p:spPr>
        <p:txBody>
          <a:bodyPr anchor="t">
            <a:normAutofit/>
          </a:bodyPr>
          <a:lstStyle/>
          <a:p>
            <a:pPr algn="ctr" fontAlgn="base"/>
            <a:r>
              <a:rPr lang="sv-SE" b="1" i="0" spc="300" dirty="0">
                <a:solidFill>
                  <a:schemeClr val="bg1"/>
                </a:solidFill>
                <a:effectLst/>
                <a:latin typeface="Header Font"/>
              </a:rPr>
              <a:t>BRF EKEN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5BB6D91-9576-43DC-9F12-DA9C6F0BC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559" y="2743200"/>
            <a:ext cx="4494586" cy="2247089"/>
          </a:xfrm>
        </p:spPr>
        <p:txBody>
          <a:bodyPr anchor="b">
            <a:noAutofit/>
          </a:bodyPr>
          <a:lstStyle/>
          <a:p>
            <a:pPr algn="l"/>
            <a:r>
              <a:rPr lang="sv-SE" sz="2000" b="1" dirty="0">
                <a:solidFill>
                  <a:schemeClr val="bg1"/>
                </a:solidFill>
                <a:latin typeface="+mj-lt"/>
              </a:rPr>
              <a:t>Information inför stambyte och badrumsrenovering</a:t>
            </a:r>
          </a:p>
          <a:p>
            <a:pPr algn="l"/>
            <a:endParaRPr lang="sv-SE" sz="2000" b="1" dirty="0">
              <a:solidFill>
                <a:schemeClr val="bg1"/>
              </a:solidFill>
              <a:latin typeface="+mj-lt"/>
            </a:endParaRPr>
          </a:p>
          <a:p>
            <a:pPr algn="l"/>
            <a:r>
              <a:rPr lang="sv-SE" sz="2000" b="1" dirty="0">
                <a:solidFill>
                  <a:schemeClr val="bg1"/>
                </a:solidFill>
                <a:latin typeface="+mj-lt"/>
              </a:rPr>
              <a:t>-</a:t>
            </a:r>
          </a:p>
        </p:txBody>
      </p:sp>
      <p:pic>
        <p:nvPicPr>
          <p:cNvPr id="5" name="Bildobjekt 4" descr="En bild som visar sitter, mörk, skärm, tecken&#10;&#10;Automatiskt genererad beskrivning">
            <a:extLst>
              <a:ext uri="{FF2B5EF4-FFF2-40B4-BE49-F238E27FC236}">
                <a16:creationId xmlns:a16="http://schemas.microsoft.com/office/drawing/2014/main" id="{4C5D1A2A-DA4B-4188-A067-FA702D8143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56" y="1185638"/>
            <a:ext cx="3886271" cy="419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8162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54">
            <a:extLst>
              <a:ext uri="{FF2B5EF4-FFF2-40B4-BE49-F238E27FC236}">
                <a16:creationId xmlns:a16="http://schemas.microsoft.com/office/drawing/2014/main" id="{9648777C-F343-45E3-AB91-524F9115F5D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418" y="17757"/>
            <a:ext cx="7483450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atMod val="92000"/>
                  <a:lumMod val="120000"/>
                </a:schemeClr>
              </a:gs>
              <a:gs pos="0">
                <a:schemeClr val="tx1"/>
              </a:gs>
            </a:gsLst>
            <a:path path="circle">
              <a:fillToRect l="50000" t="50000" r="100000" b="100000"/>
            </a:path>
          </a:gradFill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5601F7-95C1-47A1-8E98-6916AFB33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6750" y="2370305"/>
            <a:ext cx="5834050" cy="2011957"/>
          </a:xfrm>
          <a:noFill/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1800" dirty="0">
                <a:solidFill>
                  <a:schemeClr val="bg1"/>
                </a:solidFill>
              </a:rPr>
              <a:t>Arbetet i BRF Eken kommer att utföras stamvis där vi börjar i treorna. Efter ca 2 veckor börjar vi i ettan och tvåorna. Själva rivningsdelarna beräknas ta ca 5 veckor totalt.</a:t>
            </a:r>
          </a:p>
          <a:p>
            <a:pPr marL="0" indent="0">
              <a:buNone/>
            </a:pPr>
            <a:r>
              <a:rPr lang="sv-SE" sz="1800" dirty="0">
                <a:solidFill>
                  <a:schemeClr val="bg1"/>
                </a:solidFill>
              </a:rPr>
              <a:t>Under hela 10 veckorsperioden kommer samtliga lägenheter att vara utan vatten och avlopp.</a:t>
            </a:r>
          </a:p>
        </p:txBody>
      </p:sp>
      <p:sp>
        <p:nvSpPr>
          <p:cNvPr id="6" name="Rubrik 2">
            <a:extLst>
              <a:ext uri="{FF2B5EF4-FFF2-40B4-BE49-F238E27FC236}">
                <a16:creationId xmlns:a16="http://schemas.microsoft.com/office/drawing/2014/main" id="{0AFA1AB7-7E6A-413F-B4B8-734FC3A6F77A}"/>
              </a:ext>
            </a:extLst>
          </p:cNvPr>
          <p:cNvSpPr txBox="1">
            <a:spLocks/>
          </p:cNvSpPr>
          <p:nvPr/>
        </p:nvSpPr>
        <p:spPr>
          <a:xfrm>
            <a:off x="4139704" y="503784"/>
            <a:ext cx="3014092" cy="4017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spc="300" dirty="0">
                <a:solidFill>
                  <a:schemeClr val="bg1"/>
                </a:solidFill>
                <a:latin typeface="Header Font"/>
              </a:rPr>
              <a:t>Arbetsgång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 10">
            <a:extLst>
              <a:ext uri="{FF2B5EF4-FFF2-40B4-BE49-F238E27FC236}">
                <a16:creationId xmlns:a16="http://schemas.microsoft.com/office/drawing/2014/main" id="{42658DED-BE4D-407D-B1F5-FDD07BB32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98522"/>
              </p:ext>
            </p:extLst>
          </p:nvPr>
        </p:nvGraphicFramePr>
        <p:xfrm>
          <a:off x="308977" y="2557921"/>
          <a:ext cx="2878695" cy="119232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432374">
                  <a:extLst>
                    <a:ext uri="{9D8B030D-6E8A-4147-A177-3AD203B41FA5}">
                      <a16:colId xmlns:a16="http://schemas.microsoft.com/office/drawing/2014/main" val="3248780848"/>
                    </a:ext>
                  </a:extLst>
                </a:gridCol>
                <a:gridCol w="683133">
                  <a:extLst>
                    <a:ext uri="{9D8B030D-6E8A-4147-A177-3AD203B41FA5}">
                      <a16:colId xmlns:a16="http://schemas.microsoft.com/office/drawing/2014/main" val="4030330871"/>
                    </a:ext>
                  </a:extLst>
                </a:gridCol>
                <a:gridCol w="763188">
                  <a:extLst>
                    <a:ext uri="{9D8B030D-6E8A-4147-A177-3AD203B41FA5}">
                      <a16:colId xmlns:a16="http://schemas.microsoft.com/office/drawing/2014/main" val="2244245508"/>
                    </a:ext>
                  </a:extLst>
                </a:gridCol>
              </a:tblGrid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Adress</a:t>
                      </a:r>
                    </a:p>
                  </a:txBody>
                  <a:tcPr marL="66117" marR="6611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År</a:t>
                      </a:r>
                    </a:p>
                  </a:txBody>
                  <a:tcPr marL="66117" marR="6611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Vecka</a:t>
                      </a:r>
                    </a:p>
                  </a:txBody>
                  <a:tcPr marL="66117" marR="66117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686170"/>
                  </a:ext>
                </a:extLst>
              </a:tr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Stråvägen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2022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32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551553"/>
                  </a:ext>
                </a:extLst>
              </a:tr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Stråvägen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5</a:t>
                      </a:r>
                      <a:endParaRPr lang="sv-SE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38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61445"/>
                  </a:ext>
                </a:extLst>
              </a:tr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Stråvägen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sv-SE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42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07282"/>
                  </a:ext>
                </a:extLst>
              </a:tr>
            </a:tbl>
          </a:graphicData>
        </a:graphic>
      </p:graphicFrame>
      <p:graphicFrame>
        <p:nvGraphicFramePr>
          <p:cNvPr id="12" name="Tabell 11">
            <a:extLst>
              <a:ext uri="{FF2B5EF4-FFF2-40B4-BE49-F238E27FC236}">
                <a16:creationId xmlns:a16="http://schemas.microsoft.com/office/drawing/2014/main" id="{8251E088-0DFE-49BE-B1E4-F3ED0E709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2068"/>
              </p:ext>
            </p:extLst>
          </p:nvPr>
        </p:nvGraphicFramePr>
        <p:xfrm>
          <a:off x="1647125" y="4391140"/>
          <a:ext cx="2878694" cy="201528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427405">
                  <a:extLst>
                    <a:ext uri="{9D8B030D-6E8A-4147-A177-3AD203B41FA5}">
                      <a16:colId xmlns:a16="http://schemas.microsoft.com/office/drawing/2014/main" val="313667918"/>
                    </a:ext>
                  </a:extLst>
                </a:gridCol>
                <a:gridCol w="726042">
                  <a:extLst>
                    <a:ext uri="{9D8B030D-6E8A-4147-A177-3AD203B41FA5}">
                      <a16:colId xmlns:a16="http://schemas.microsoft.com/office/drawing/2014/main" val="3152568011"/>
                    </a:ext>
                  </a:extLst>
                </a:gridCol>
                <a:gridCol w="725247">
                  <a:extLst>
                    <a:ext uri="{9D8B030D-6E8A-4147-A177-3AD203B41FA5}">
                      <a16:colId xmlns:a16="http://schemas.microsoft.com/office/drawing/2014/main" val="1462451695"/>
                    </a:ext>
                  </a:extLst>
                </a:gridCol>
              </a:tblGrid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Adress</a:t>
                      </a:r>
                    </a:p>
                  </a:txBody>
                  <a:tcPr marL="66117" marR="6611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År</a:t>
                      </a:r>
                    </a:p>
                  </a:txBody>
                  <a:tcPr marL="66117" marR="66117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Vecka</a:t>
                      </a:r>
                      <a:endParaRPr lang="sv-SE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066923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Axvägen 2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1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68176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Axvägen 4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2023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6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037133"/>
                  </a:ext>
                </a:extLst>
              </a:tr>
              <a:tr h="149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Stråvägen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4</a:t>
                      </a:r>
                      <a:endParaRPr lang="sv-SE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2023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11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969540"/>
                  </a:ext>
                </a:extLst>
              </a:tr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Stråvägen</a:t>
                      </a: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2023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16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086574"/>
                  </a:ext>
                </a:extLst>
              </a:tr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Axvägen 8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32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037914"/>
                  </a:ext>
                </a:extLst>
              </a:tr>
              <a:tr h="2980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Axvägen  6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sv-SE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Mangal" panose="020B0502040204020203" pitchFamily="18" charset="0"/>
                      </a:endParaRP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Mangal" panose="020B0502040204020203" pitchFamily="18" charset="0"/>
                        </a:rPr>
                        <a:t>37</a:t>
                      </a:r>
                    </a:p>
                  </a:txBody>
                  <a:tcPr marL="66117" marR="66117" marT="0" marB="0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64694"/>
                  </a:ext>
                </a:extLst>
              </a:tr>
            </a:tbl>
          </a:graphicData>
        </a:graphic>
      </p:graphicFrame>
      <p:cxnSp>
        <p:nvCxnSpPr>
          <p:cNvPr id="15" name="Koppling: böjd 14">
            <a:extLst>
              <a:ext uri="{FF2B5EF4-FFF2-40B4-BE49-F238E27FC236}">
                <a16:creationId xmlns:a16="http://schemas.microsoft.com/office/drawing/2014/main" id="{01584BC3-F2F0-484D-82B5-7C048E385BF9}"/>
              </a:ext>
            </a:extLst>
          </p:cNvPr>
          <p:cNvCxnSpPr>
            <a:cxnSpLocks/>
          </p:cNvCxnSpPr>
          <p:nvPr/>
        </p:nvCxnSpPr>
        <p:spPr>
          <a:xfrm>
            <a:off x="3187672" y="3620658"/>
            <a:ext cx="1338147" cy="1200724"/>
          </a:xfrm>
          <a:prstGeom prst="curvedConnector3">
            <a:avLst>
              <a:gd name="adj1" fmla="val 145253"/>
            </a:avLst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ubrik 2">
            <a:extLst>
              <a:ext uri="{FF2B5EF4-FFF2-40B4-BE49-F238E27FC236}">
                <a16:creationId xmlns:a16="http://schemas.microsoft.com/office/drawing/2014/main" id="{2A59D4BF-894E-4BB4-A342-C5CFDF04F0BF}"/>
              </a:ext>
            </a:extLst>
          </p:cNvPr>
          <p:cNvSpPr txBox="1">
            <a:spLocks/>
          </p:cNvSpPr>
          <p:nvPr/>
        </p:nvSpPr>
        <p:spPr>
          <a:xfrm>
            <a:off x="186260" y="1779477"/>
            <a:ext cx="4071703" cy="494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400" b="1" spc="300" dirty="0">
                <a:solidFill>
                  <a:schemeClr val="bg1"/>
                </a:solidFill>
                <a:latin typeface="Header Font"/>
              </a:rPr>
              <a:t>Preliminära startdatum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82F8973C-ECB3-48C8-8A0D-548CDD6B8E81}"/>
              </a:ext>
            </a:extLst>
          </p:cNvPr>
          <p:cNvSpPr txBox="1"/>
          <p:nvPr/>
        </p:nvSpPr>
        <p:spPr>
          <a:xfrm>
            <a:off x="5803768" y="4260623"/>
            <a:ext cx="55200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1600" i="1" dirty="0">
                <a:solidFill>
                  <a:schemeClr val="bg1"/>
                </a:solidFill>
              </a:rPr>
              <a:t>Obs! Detaljerad information om byggstart i respektive hus aviseras per brev och genom anslag i god tid. </a:t>
            </a:r>
          </a:p>
        </p:txBody>
      </p:sp>
    </p:spTree>
    <p:extLst>
      <p:ext uri="{BB962C8B-B14F-4D97-AF65-F5344CB8AC3E}">
        <p14:creationId xmlns:p14="http://schemas.microsoft.com/office/powerpoint/2010/main" val="3402487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latshållare för innehåll 2">
            <a:extLst>
              <a:ext uri="{FF2B5EF4-FFF2-40B4-BE49-F238E27FC236}">
                <a16:creationId xmlns:a16="http://schemas.microsoft.com/office/drawing/2014/main" id="{DA31853A-179B-4071-8C48-0DFD436346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6223842"/>
              </p:ext>
            </p:extLst>
          </p:nvPr>
        </p:nvGraphicFramePr>
        <p:xfrm>
          <a:off x="541505" y="933857"/>
          <a:ext cx="11108987" cy="5924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ubrik 2">
            <a:extLst>
              <a:ext uri="{FF2B5EF4-FFF2-40B4-BE49-F238E27FC236}">
                <a16:creationId xmlns:a16="http://schemas.microsoft.com/office/drawing/2014/main" id="{5148B3ED-88A2-4127-AEFD-2A5ED1BAC63B}"/>
              </a:ext>
            </a:extLst>
          </p:cNvPr>
          <p:cNvSpPr txBox="1">
            <a:spLocks/>
          </p:cNvSpPr>
          <p:nvPr/>
        </p:nvSpPr>
        <p:spPr>
          <a:xfrm>
            <a:off x="4676571" y="194552"/>
            <a:ext cx="2838858" cy="13167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4000" b="1" spc="300" dirty="0">
                <a:solidFill>
                  <a:schemeClr val="bg1"/>
                </a:solidFill>
                <a:latin typeface="Header Font"/>
              </a:rPr>
              <a:t>Processen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360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224CC8CB8D294588F3520AAECCADDA" ma:contentTypeVersion="5" ma:contentTypeDescription="Skapa ett nytt dokument." ma:contentTypeScope="" ma:versionID="ef58d8f52f88487e77c0ba98197523c6">
  <xsd:schema xmlns:xsd="http://www.w3.org/2001/XMLSchema" xmlns:xs="http://www.w3.org/2001/XMLSchema" xmlns:p="http://schemas.microsoft.com/office/2006/metadata/properties" xmlns:ns3="3457b89b-6ecb-4d02-9d48-26e65487cd7c" targetNamespace="http://schemas.microsoft.com/office/2006/metadata/properties" ma:root="true" ma:fieldsID="920938845ecd0b3827e0fc7c19a217d2" ns3:_="">
    <xsd:import namespace="3457b89b-6ecb-4d02-9d48-26e65487cd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7b89b-6ecb-4d02-9d48-26e65487cd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6B6962-3869-46EB-8FAD-CDA1697E71D3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3457b89b-6ecb-4d02-9d48-26e65487cd7c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6D7BDD6-F9CF-47FA-B866-62740CFD4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0E435A-D895-4318-A20C-847B8FB72B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57b89b-6ecb-4d02-9d48-26e65487c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13375</TotalTime>
  <Words>183</Words>
  <Application>Microsoft Office PowerPoint</Application>
  <PresentationFormat>Bredbild</PresentationFormat>
  <Paragraphs>57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Header Font</vt:lpstr>
      <vt:lpstr>Office-tema</vt:lpstr>
      <vt:lpstr>BRF EKEN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BRF Sjöhästen</dc:title>
  <dc:creator>Gabriel Kyrenius</dc:creator>
  <cp:lastModifiedBy>Niklas Lundström</cp:lastModifiedBy>
  <cp:revision>29</cp:revision>
  <dcterms:created xsi:type="dcterms:W3CDTF">2020-03-31T13:08:25Z</dcterms:created>
  <dcterms:modified xsi:type="dcterms:W3CDTF">2022-05-28T20:43:42Z</dcterms:modified>
</cp:coreProperties>
</file>