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11"/>
  </p:notesMasterIdLst>
  <p:sldIdLst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21" autoAdjust="0"/>
    <p:restoredTop sz="94660"/>
  </p:normalViewPr>
  <p:slideViewPr>
    <p:cSldViewPr>
      <p:cViewPr>
        <p:scale>
          <a:sx n="101" d="100"/>
          <a:sy n="101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sv-SE"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sv-SE" sz="1200"/>
            </a:lvl1pPr>
          </a:lstStyle>
          <a:p>
            <a:fld id="{3A590FE9-0B05-44A1-8E28-B3DBBEE66BAB}" type="datetimeFigureOut">
              <a:rPr lang="sv-SE"/>
              <a:pPr/>
              <a:t>2015-11-17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sv-SE"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sv-SE" sz="1200"/>
            </a:lvl1pPr>
          </a:lstStyle>
          <a:p>
            <a:fld id="{DB5CB03D-52F8-45FC-9D51-CC9AF1B89DEC}" type="slidenum">
              <a:rPr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6052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sv-SE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sv-SE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sv-SE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sv-SE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sv-SE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sv-SE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sv-SE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sv-SE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sv-SE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993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D156-2732-479E-8410-D5807628268D}" type="datetimeFigureOut">
              <a:rPr lang="sv-SE" smtClean="0"/>
              <a:pPr/>
              <a:t>2015-11-17</a:t>
            </a:fld>
            <a:endParaRPr lang="sv-S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37D0-1F07-487A-BC82-FDF5B924E95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D156-2732-479E-8410-D5807628268D}" type="datetimeFigureOut">
              <a:rPr lang="sv-SE" smtClean="0"/>
              <a:pPr/>
              <a:t>2015-11-17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37D0-1F07-487A-BC82-FDF5B924E95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D156-2732-479E-8410-D5807628268D}" type="datetimeFigureOut">
              <a:rPr lang="sv-SE" smtClean="0"/>
              <a:pPr/>
              <a:t>2015-11-17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37D0-1F07-487A-BC82-FDF5B924E95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D156-2732-479E-8410-D5807628268D}" type="datetimeFigureOut">
              <a:rPr lang="sv-SE" smtClean="0"/>
              <a:pPr/>
              <a:t>2015-11-17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37D0-1F07-487A-BC82-FDF5B924E95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D156-2732-479E-8410-D5807628268D}" type="datetimeFigureOut">
              <a:rPr lang="sv-SE" smtClean="0"/>
              <a:pPr/>
              <a:t>2015-11-17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37D0-1F07-487A-BC82-FDF5B924E95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D156-2732-479E-8410-D5807628268D}" type="datetimeFigureOut">
              <a:rPr lang="sv-SE" smtClean="0"/>
              <a:pPr/>
              <a:t>2015-11-17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37D0-1F07-487A-BC82-FDF5B924E95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D156-2732-479E-8410-D5807628268D}" type="datetimeFigureOut">
              <a:rPr lang="sv-SE" smtClean="0"/>
              <a:pPr/>
              <a:t>2015-11-17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37D0-1F07-487A-BC82-FDF5B924E95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D156-2732-479E-8410-D5807628268D}" type="datetimeFigureOut">
              <a:rPr lang="sv-SE" smtClean="0"/>
              <a:pPr/>
              <a:t>2015-11-17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37D0-1F07-487A-BC82-FDF5B924E95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D156-2732-479E-8410-D5807628268D}" type="datetimeFigureOut">
              <a:rPr lang="sv-SE" smtClean="0"/>
              <a:pPr/>
              <a:t>2015-11-17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37D0-1F07-487A-BC82-FDF5B924E95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D156-2732-479E-8410-D5807628268D}" type="datetimeFigureOut">
              <a:rPr lang="sv-SE" smtClean="0"/>
              <a:pPr/>
              <a:t>2015-11-17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37D0-1F07-487A-BC82-FDF5B924E95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D156-2732-479E-8410-D5807628268D}" type="datetimeFigureOut">
              <a:rPr lang="sv-SE" smtClean="0"/>
              <a:pPr/>
              <a:t>2015-11-17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18737D0-1F07-487A-BC82-FDF5B924E95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9ED156-2732-479E-8410-D5807628268D}" type="datetimeFigureOut">
              <a:rPr lang="sv-SE" smtClean="0"/>
              <a:pPr/>
              <a:t>2015-11-17</a:t>
            </a:fld>
            <a:endParaRPr lang="sv-S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18737D0-1F07-487A-BC82-FDF5B924E95B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6334472" cy="1800199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	</a:t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Välkommen!</a:t>
            </a:r>
            <a:r>
              <a:rPr lang="sv-SE" dirty="0"/>
              <a:t/>
            </a:r>
            <a:br>
              <a:rPr lang="sv-SE" dirty="0"/>
            </a:br>
            <a:r>
              <a:rPr lang="sv-SE" dirty="0" smtClean="0"/>
              <a:t>	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933056"/>
            <a:ext cx="7772400" cy="1224135"/>
          </a:xfrm>
        </p:spPr>
        <p:txBody>
          <a:bodyPr/>
          <a:lstStyle/>
          <a:p>
            <a:r>
              <a:rPr lang="sv-SE" dirty="0" smtClean="0"/>
              <a:t>Brf Illerns Ekonomi möte  2015</a:t>
            </a:r>
          </a:p>
          <a:p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2331447"/>
            <a:ext cx="2407920" cy="12801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 idx="4294967295"/>
          </p:nvPr>
        </p:nvSpPr>
        <p:spPr>
          <a:xfrm>
            <a:off x="0" y="7048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Brf Illerns Ekonomi möte  2015</a:t>
            </a:r>
            <a:br>
              <a:rPr lang="sv-SE" dirty="0" smtClean="0"/>
            </a:br>
            <a:endParaRPr lang="sv-SE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52755324"/>
              </p:ext>
            </p:extLst>
          </p:nvPr>
        </p:nvGraphicFramePr>
        <p:xfrm>
          <a:off x="395536" y="1484784"/>
          <a:ext cx="8280921" cy="49126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8285"/>
                <a:gridCol w="688285"/>
                <a:gridCol w="688285"/>
                <a:gridCol w="806583"/>
                <a:gridCol w="688285"/>
                <a:gridCol w="785074"/>
                <a:gridCol w="774319"/>
                <a:gridCol w="774319"/>
                <a:gridCol w="817338"/>
                <a:gridCol w="806583"/>
                <a:gridCol w="763565"/>
              </a:tblGrid>
              <a:tr h="451957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Brf Illern</a:t>
                      </a:r>
                      <a:endParaRPr lang="sv-SE" sz="1400" b="1" i="0" u="none" strike="noStrike" dirty="0">
                        <a:solidFill>
                          <a:srgbClr val="2F75B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2400" b="0" i="0" u="none" strike="noStrike">
                        <a:solidFill>
                          <a:srgbClr val="2F75B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2400" b="0" i="0" u="none" strike="noStrike">
                        <a:solidFill>
                          <a:srgbClr val="2F75B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2400" b="0" i="0" u="none" strike="noStrike">
                        <a:solidFill>
                          <a:srgbClr val="2F75B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2400" u="none" strike="noStrike">
                          <a:effectLst/>
                        </a:rPr>
                        <a:t>Historik</a:t>
                      </a:r>
                      <a:endParaRPr lang="sv-SE" sz="2400" b="1" i="0" u="none" strike="noStrike">
                        <a:solidFill>
                          <a:srgbClr val="2F75B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2F75B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2F75B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Mkr</a:t>
                      </a:r>
                      <a:endParaRPr lang="sv-SE" sz="1400" b="1" i="0" u="none" strike="noStrike">
                        <a:solidFill>
                          <a:srgbClr val="2F75B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15218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2F75B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2F75B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2F75B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2F75B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2F75B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2F75B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2F75B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2F75B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2F75B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2F75B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2F75B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1305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2F75B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2F75B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2F75B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u="none" strike="noStrike">
                          <a:effectLst/>
                        </a:rPr>
                        <a:t>2005</a:t>
                      </a:r>
                      <a:endParaRPr lang="sv-SE" sz="1600" b="1" i="0" u="none" strike="noStrike">
                        <a:solidFill>
                          <a:srgbClr val="2F75B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>
                        <a:solidFill>
                          <a:srgbClr val="2F75B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u="none" strike="noStrike">
                          <a:effectLst/>
                        </a:rPr>
                        <a:t>2010</a:t>
                      </a:r>
                      <a:endParaRPr lang="sv-SE" sz="1600" b="1" i="0" u="none" strike="noStrike">
                        <a:solidFill>
                          <a:srgbClr val="2F75B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u="none" strike="noStrike">
                          <a:effectLst/>
                        </a:rPr>
                        <a:t>2011</a:t>
                      </a:r>
                      <a:endParaRPr lang="sv-SE" sz="1600" b="1" i="0" u="none" strike="noStrike">
                        <a:solidFill>
                          <a:srgbClr val="2F75B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u="none" strike="noStrike">
                          <a:effectLst/>
                        </a:rPr>
                        <a:t>2012</a:t>
                      </a:r>
                      <a:endParaRPr lang="sv-SE" sz="1600" b="1" i="0" u="none" strike="noStrike">
                        <a:solidFill>
                          <a:srgbClr val="2F75B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u="none" strike="noStrike">
                          <a:effectLst/>
                        </a:rPr>
                        <a:t>2013</a:t>
                      </a:r>
                      <a:endParaRPr lang="sv-SE" sz="1600" b="1" i="0" u="none" strike="noStrike">
                        <a:solidFill>
                          <a:srgbClr val="2F75B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u="none" strike="noStrike">
                          <a:effectLst/>
                        </a:rPr>
                        <a:t>2014</a:t>
                      </a:r>
                      <a:endParaRPr lang="sv-SE" sz="1600" b="1" i="0" u="none" strike="noStrike">
                        <a:solidFill>
                          <a:srgbClr val="2F75B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u="none" strike="noStrike">
                          <a:effectLst/>
                        </a:rPr>
                        <a:t>2015p</a:t>
                      </a:r>
                      <a:endParaRPr lang="sv-SE" sz="1600" b="1" i="0" u="none" strike="noStrike">
                        <a:solidFill>
                          <a:srgbClr val="2F75B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1305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2F75B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2F75B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44546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>
                        <a:solidFill>
                          <a:srgbClr val="44546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>
                        <a:solidFill>
                          <a:srgbClr val="44546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>
                        <a:solidFill>
                          <a:srgbClr val="44546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>
                        <a:solidFill>
                          <a:srgbClr val="44546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>
                        <a:solidFill>
                          <a:srgbClr val="44546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>
                        <a:solidFill>
                          <a:srgbClr val="44546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>
                        <a:solidFill>
                          <a:srgbClr val="44546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>
                        <a:solidFill>
                          <a:srgbClr val="44546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1305"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dirty="0">
                          <a:effectLst/>
                        </a:rPr>
                        <a:t>Balans resultat</a:t>
                      </a:r>
                      <a:endParaRPr lang="sv-SE" sz="1600" b="1" i="0" u="none" strike="noStrike" dirty="0">
                        <a:solidFill>
                          <a:srgbClr val="2F75B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u="none" strike="noStrike">
                          <a:effectLst/>
                        </a:rPr>
                        <a:t>2</a:t>
                      </a:r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u="none" strike="noStrike">
                          <a:effectLst/>
                        </a:rPr>
                        <a:t>7</a:t>
                      </a:r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u="none" strike="noStrike">
                          <a:effectLst/>
                        </a:rPr>
                        <a:t>8</a:t>
                      </a:r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u="none" strike="noStrike">
                          <a:effectLst/>
                        </a:rPr>
                        <a:t>7</a:t>
                      </a:r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u="none" strike="noStrike">
                          <a:effectLst/>
                        </a:rPr>
                        <a:t>3</a:t>
                      </a:r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u="none" strike="noStrike">
                          <a:effectLst/>
                        </a:rPr>
                        <a:t>2</a:t>
                      </a:r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u="none" strike="noStrike">
                          <a:effectLst/>
                        </a:rPr>
                        <a:t>2</a:t>
                      </a:r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1305"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>
                        <a:solidFill>
                          <a:srgbClr val="2F75B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>
                        <a:solidFill>
                          <a:srgbClr val="2F75B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1305"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dirty="0">
                          <a:effectLst/>
                        </a:rPr>
                        <a:t>Underhålls fond</a:t>
                      </a:r>
                      <a:endParaRPr lang="sv-SE" sz="1600" b="1" i="0" u="none" strike="noStrike" dirty="0">
                        <a:solidFill>
                          <a:srgbClr val="2F75B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u="none" strike="noStrike">
                          <a:effectLst/>
                        </a:rPr>
                        <a:t>3</a:t>
                      </a:r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u="none" strike="noStrike">
                          <a:effectLst/>
                        </a:rPr>
                        <a:t>5</a:t>
                      </a:r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u="none" strike="noStrike">
                          <a:effectLst/>
                        </a:rPr>
                        <a:t>5</a:t>
                      </a:r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u="none" strike="noStrike">
                          <a:effectLst/>
                        </a:rPr>
                        <a:t>5</a:t>
                      </a:r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u="none" strike="noStrike">
                          <a:effectLst/>
                        </a:rPr>
                        <a:t>8</a:t>
                      </a:r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u="none" strike="noStrike">
                          <a:effectLst/>
                        </a:rPr>
                        <a:t>7</a:t>
                      </a:r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u="none" strike="noStrike">
                          <a:effectLst/>
                        </a:rPr>
                        <a:t>7</a:t>
                      </a:r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1305"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 dirty="0">
                        <a:solidFill>
                          <a:srgbClr val="2F75B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>
                        <a:solidFill>
                          <a:srgbClr val="2F75B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1305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dirty="0">
                          <a:effectLst/>
                        </a:rPr>
                        <a:t>Lån</a:t>
                      </a:r>
                      <a:endParaRPr lang="sv-SE" sz="1600" b="1" i="0" u="none" strike="noStrike" dirty="0">
                        <a:solidFill>
                          <a:srgbClr val="2F75B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>
                        <a:solidFill>
                          <a:srgbClr val="2F75B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u="none" strike="noStrike" dirty="0">
                          <a:effectLst/>
                        </a:rPr>
                        <a:t>181</a:t>
                      </a:r>
                      <a:endParaRPr lang="sv-S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u="none" strike="noStrike">
                          <a:effectLst/>
                        </a:rPr>
                        <a:t>180</a:t>
                      </a:r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u="none" strike="noStrike">
                          <a:effectLst/>
                        </a:rPr>
                        <a:t>179</a:t>
                      </a:r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u="none" strike="noStrike">
                          <a:effectLst/>
                        </a:rPr>
                        <a:t>178</a:t>
                      </a:r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u="none" strike="noStrike">
                          <a:effectLst/>
                        </a:rPr>
                        <a:t>177</a:t>
                      </a:r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u="none" strike="noStrike">
                          <a:effectLst/>
                        </a:rPr>
                        <a:t>176</a:t>
                      </a:r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u="none" strike="noStrike">
                          <a:effectLst/>
                        </a:rPr>
                        <a:t>175</a:t>
                      </a:r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1305"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>
                        <a:solidFill>
                          <a:srgbClr val="2F75B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>
                        <a:solidFill>
                          <a:srgbClr val="2F75B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61718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>
                          <a:effectLst/>
                        </a:rPr>
                        <a:t>Likvida medel</a:t>
                      </a:r>
                      <a:endParaRPr lang="sv-SE" sz="1600" b="1" i="0" u="none" strike="noStrike">
                        <a:solidFill>
                          <a:srgbClr val="2F75B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u="none" strike="noStrike" dirty="0">
                          <a:effectLst/>
                        </a:rPr>
                        <a:t>11</a:t>
                      </a:r>
                      <a:endParaRPr lang="sv-S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u="none" strike="noStrike" dirty="0">
                          <a:effectLst/>
                        </a:rPr>
                        <a:t>18</a:t>
                      </a:r>
                      <a:endParaRPr lang="sv-S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u="none" strike="noStrike">
                          <a:effectLst/>
                        </a:rPr>
                        <a:t>19</a:t>
                      </a:r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u="none" strike="noStrike">
                          <a:effectLst/>
                        </a:rPr>
                        <a:t>19</a:t>
                      </a:r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u="none" strike="noStrike">
                          <a:effectLst/>
                        </a:rPr>
                        <a:t>17</a:t>
                      </a:r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u="none" strike="noStrike">
                          <a:effectLst/>
                        </a:rPr>
                        <a:t>16</a:t>
                      </a:r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u="none" strike="noStrike">
                          <a:effectLst/>
                        </a:rPr>
                        <a:t>15</a:t>
                      </a:r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1305"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>
                        <a:solidFill>
                          <a:srgbClr val="2F75B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>
                        <a:solidFill>
                          <a:srgbClr val="2F75B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55496"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dirty="0">
                          <a:effectLst/>
                        </a:rPr>
                        <a:t>Avgift </a:t>
                      </a:r>
                      <a:r>
                        <a:rPr lang="sv-SE" sz="1600" u="none" strike="noStrike" dirty="0" err="1">
                          <a:effectLst/>
                        </a:rPr>
                        <a:t>lgh</a:t>
                      </a:r>
                      <a:r>
                        <a:rPr lang="sv-SE" sz="1600" u="none" strike="noStrike" dirty="0">
                          <a:effectLst/>
                        </a:rPr>
                        <a:t> /mån</a:t>
                      </a:r>
                      <a:endParaRPr lang="sv-SE" sz="1600" b="1" i="0" u="none" strike="noStrike" dirty="0">
                        <a:solidFill>
                          <a:srgbClr val="2F75B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         5 784    </a:t>
                      </a:r>
                      <a:endParaRPr lang="sv-S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        4 950    </a:t>
                      </a:r>
                      <a:endParaRPr lang="sv-S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        4 950    </a:t>
                      </a:r>
                      <a:endParaRPr lang="sv-S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        4 704    </a:t>
                      </a:r>
                      <a:endParaRPr lang="sv-S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         4 704    </a:t>
                      </a:r>
                      <a:endParaRPr lang="sv-S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         4 704    </a:t>
                      </a:r>
                      <a:endParaRPr lang="sv-S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       4 704    </a:t>
                      </a:r>
                      <a:endParaRPr lang="sv-S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1305"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            *</a:t>
                      </a:r>
                      <a:endParaRPr lang="sv-SE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            *</a:t>
                      </a:r>
                      <a:endParaRPr lang="sv-SE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15218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* Bet fri manad</a:t>
                      </a:r>
                      <a:endParaRPr lang="sv-SE" sz="11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Avskr</a:t>
                      </a:r>
                      <a:endParaRPr lang="sv-SE" sz="11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0,8</a:t>
                      </a:r>
                      <a:endParaRPr lang="sv-SE" sz="11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2,2</a:t>
                      </a:r>
                      <a:endParaRPr lang="sv-SE" sz="11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 dirty="0">
                          <a:effectLst/>
                        </a:rPr>
                        <a:t>2,2</a:t>
                      </a:r>
                      <a:endParaRPr lang="sv-SE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810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Brf Illerns Ekonomi möte  2015</a:t>
            </a:r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0980449"/>
              </p:ext>
            </p:extLst>
          </p:nvPr>
        </p:nvGraphicFramePr>
        <p:xfrm>
          <a:off x="539554" y="2132856"/>
          <a:ext cx="7366258" cy="4032447"/>
        </p:xfrm>
        <a:graphic>
          <a:graphicData uri="http://schemas.openxmlformats.org/drawingml/2006/table">
            <a:tbl>
              <a:tblPr/>
              <a:tblGrid>
                <a:gridCol w="1319137"/>
                <a:gridCol w="1811278"/>
                <a:gridCol w="872661"/>
                <a:gridCol w="1019175"/>
                <a:gridCol w="1080679"/>
                <a:gridCol w="1263328"/>
              </a:tblGrid>
              <a:tr h="564933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Brf Illern Lån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>
                          <a:solidFill>
                            <a:srgbClr val="16365C"/>
                          </a:solidFill>
                          <a:effectLst/>
                          <a:latin typeface="Calibri"/>
                        </a:rPr>
                        <a:t>Lån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16365C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16365C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år 2015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449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16365C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16365C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16365C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16365C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6406">
                <a:tc>
                  <a:txBody>
                    <a:bodyPr/>
                    <a:lstStyle/>
                    <a:p>
                      <a:pPr algn="l" fontAlgn="b"/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16365C"/>
                          </a:solidFill>
                          <a:effectLst/>
                          <a:latin typeface="Calibri"/>
                        </a:rPr>
                        <a:t>Skuld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16365C"/>
                          </a:solidFill>
                          <a:effectLst/>
                          <a:latin typeface="Calibri"/>
                        </a:rPr>
                        <a:t>Ränte%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16365C"/>
                          </a:solidFill>
                          <a:effectLst/>
                          <a:latin typeface="Calibri"/>
                        </a:rPr>
                        <a:t>Årlig ränta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 dirty="0" err="1">
                          <a:solidFill>
                            <a:srgbClr val="16365C"/>
                          </a:solidFill>
                          <a:effectLst/>
                          <a:latin typeface="Calibri"/>
                        </a:rPr>
                        <a:t>Ränteändr</a:t>
                      </a:r>
                      <a:endParaRPr lang="sv-SE" sz="1200" b="1" i="0" u="none" strike="noStrike" dirty="0">
                        <a:solidFill>
                          <a:srgbClr val="16365C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1" i="0" u="none" strike="noStrike">
                          <a:solidFill>
                            <a:srgbClr val="16365C"/>
                          </a:solidFill>
                          <a:effectLst/>
                          <a:latin typeface="Calibri"/>
                        </a:rPr>
                        <a:t>Urspr löptid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449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16365C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16365C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16365C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16365C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16365C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449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15 647 323 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109 531 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151228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 dgr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449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17 740 000 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124 180 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151228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 </a:t>
                      </a:r>
                      <a:r>
                        <a:rPr lang="sv-SE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dgr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449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18 715 000 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518 406 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151228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år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449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18 270 000 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699 741 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160928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år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449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17 740 000 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514 460 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161028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år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449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4 380 062 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137 096 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171028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år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449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10 500 000 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328 650 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171028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år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449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18 810 000 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205 029 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180328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år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449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17 900 000 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239 860 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181228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år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449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19 000 000 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473 100 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190628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år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449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18 000 000 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284 400 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191228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år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271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176 702 385 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3 634 453 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655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Brf Illerns Ekonomi möte  2015</a:t>
            </a:r>
          </a:p>
        </p:txBody>
      </p: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968207"/>
              </p:ext>
            </p:extLst>
          </p:nvPr>
        </p:nvGraphicFramePr>
        <p:xfrm>
          <a:off x="1475656" y="2420888"/>
          <a:ext cx="6223001" cy="25717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8979"/>
                <a:gridCol w="827830"/>
                <a:gridCol w="827830"/>
                <a:gridCol w="1065713"/>
                <a:gridCol w="672414"/>
                <a:gridCol w="608979"/>
                <a:gridCol w="697788"/>
                <a:gridCol w="913468"/>
              </a:tblGrid>
              <a:tr h="266700">
                <a:tc gridSpan="3">
                  <a:txBody>
                    <a:bodyPr/>
                    <a:lstStyle/>
                    <a:p>
                      <a:pPr algn="l" fontAlgn="b"/>
                      <a:endParaRPr lang="sv-SE" sz="1600" b="1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sv-SE" sz="12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1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 dirty="0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 dirty="0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sv-SE" sz="1200" b="1" i="0" u="none" strike="noStrike" dirty="0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1" i="0" u="none" strike="noStrike" dirty="0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1" i="0" u="none" strike="noStrike" dirty="0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2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2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9" name="Platshållare för innehåll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0672125"/>
              </p:ext>
            </p:extLst>
          </p:nvPr>
        </p:nvGraphicFramePr>
        <p:xfrm>
          <a:off x="611561" y="2204863"/>
          <a:ext cx="7776862" cy="38884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1039"/>
                <a:gridCol w="1034536"/>
                <a:gridCol w="1034536"/>
                <a:gridCol w="1331818"/>
                <a:gridCol w="840313"/>
                <a:gridCol w="761039"/>
                <a:gridCol w="872023"/>
                <a:gridCol w="1141558"/>
              </a:tblGrid>
              <a:tr h="403244"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>
                          <a:effectLst/>
                        </a:rPr>
                        <a:t>Brf Illern Placeringar</a:t>
                      </a:r>
                      <a:endParaRPr lang="sv-SE" sz="16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gällande räntor</a:t>
                      </a:r>
                      <a:endParaRPr lang="sv-SE" sz="11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2434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Institut</a:t>
                      </a:r>
                      <a:endParaRPr lang="sv-SE" sz="12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Konto typ</a:t>
                      </a:r>
                      <a:endParaRPr lang="sv-SE" sz="12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Konto nr</a:t>
                      </a:r>
                      <a:endParaRPr lang="sv-SE" sz="12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Belopp</a:t>
                      </a:r>
                      <a:endParaRPr lang="sv-SE" sz="12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Bindn tid</a:t>
                      </a:r>
                      <a:endParaRPr lang="sv-SE" sz="12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Ränte%</a:t>
                      </a:r>
                      <a:endParaRPr lang="sv-SE" sz="12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Årl ränta</a:t>
                      </a:r>
                      <a:endParaRPr lang="sv-SE" sz="12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Bundet till</a:t>
                      </a:r>
                      <a:endParaRPr lang="sv-SE" sz="12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HSB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Avräknings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             2 265 000    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rörl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0,05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1 133 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HSB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Placerings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             1 095 000    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rörl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0,1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1 095 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HSB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spec inlåning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             2 000 000    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3 mån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0,75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15 000 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15.12.01</a:t>
                      </a:r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HSB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spec inlåning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             2 500 000    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3 mån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0,75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18 750 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15.12.15</a:t>
                      </a:r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HSB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spec inlåning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             1 000 000    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3 mån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0,85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8 500 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15.11.08</a:t>
                      </a:r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HSB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spec inlåning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             2 000 000    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3 mån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0,75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15 000 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16.01.01</a:t>
                      </a:r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SBAB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inlån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9252-1677027</a:t>
                      </a:r>
                      <a:endParaRPr lang="sv-SE" sz="800" b="0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             3 138 000    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rörl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0,65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20 397 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löpande</a:t>
                      </a:r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SEB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Placerings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5221-1902294</a:t>
                      </a:r>
                      <a:endParaRPr lang="sv-SE" sz="800" b="0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             1 070 000    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6 mån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0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0 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löpande</a:t>
                      </a:r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2434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TOTAL</a:t>
                      </a:r>
                      <a:endParaRPr lang="sv-SE" sz="12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    15 068 000    </a:t>
                      </a:r>
                      <a:endParaRPr lang="sv-SE" sz="12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0,53</a:t>
                      </a:r>
                      <a:endParaRPr lang="sv-SE" sz="12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79 875 </a:t>
                      </a:r>
                      <a:endParaRPr lang="sv-SE" sz="1200" b="1" i="0" u="none" strike="noStrike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504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Brf Illerns Ekonomi möte  2015</a:t>
            </a:r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3846753"/>
              </p:ext>
            </p:extLst>
          </p:nvPr>
        </p:nvGraphicFramePr>
        <p:xfrm>
          <a:off x="1626618" y="2059555"/>
          <a:ext cx="5890763" cy="46885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1350"/>
                <a:gridCol w="436690"/>
                <a:gridCol w="436690"/>
                <a:gridCol w="532216"/>
                <a:gridCol w="436690"/>
                <a:gridCol w="509471"/>
                <a:gridCol w="436690"/>
                <a:gridCol w="509471"/>
                <a:gridCol w="436690"/>
                <a:gridCol w="509471"/>
                <a:gridCol w="436690"/>
                <a:gridCol w="618644"/>
              </a:tblGrid>
              <a:tr h="184280">
                <a:tc>
                  <a:txBody>
                    <a:bodyPr/>
                    <a:lstStyle/>
                    <a:p>
                      <a:pPr algn="ctr" fontAlgn="b"/>
                      <a:r>
                        <a:rPr lang="sv-SE" sz="900" u="none" strike="noStrike" dirty="0">
                          <a:effectLst/>
                        </a:rPr>
                        <a:t>2015-11-11</a:t>
                      </a:r>
                      <a:endParaRPr lang="sv-SE" sz="9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Budget 2016</a:t>
                      </a:r>
                      <a:endParaRPr lang="sv-SE" sz="1100" b="1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u="none" strike="noStrike">
                          <a:effectLst/>
                        </a:rPr>
                        <a:t>Tkr</a:t>
                      </a:r>
                      <a:endParaRPr lang="sv-SE" sz="9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131628"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164535"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2012</a:t>
                      </a:r>
                      <a:endParaRPr lang="sv-SE" sz="10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2013</a:t>
                      </a:r>
                      <a:endParaRPr lang="sv-SE" sz="10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2014</a:t>
                      </a:r>
                      <a:endParaRPr lang="sv-SE" sz="10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2015</a:t>
                      </a:r>
                      <a:endParaRPr lang="sv-SE" sz="10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2016</a:t>
                      </a:r>
                      <a:endParaRPr lang="sv-SE" sz="10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164535"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utfall</a:t>
                      </a:r>
                      <a:endParaRPr lang="sv-SE" sz="1000" b="0" i="1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000" b="0" i="1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utfall</a:t>
                      </a:r>
                      <a:endParaRPr lang="sv-SE" sz="1000" b="0" i="1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000" b="0" i="1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utfall</a:t>
                      </a:r>
                      <a:endParaRPr lang="sv-SE" sz="1000" b="0" i="1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000" b="0" i="1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prognos</a:t>
                      </a:r>
                      <a:endParaRPr lang="sv-SE" sz="1000" b="0" i="1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000" b="0" i="1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budget</a:t>
                      </a:r>
                      <a:endParaRPr lang="sv-SE" sz="1000" b="0" i="1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164535"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000" b="0" i="1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000" b="0" i="1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000" b="0" i="1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000" b="0" i="1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000" b="0" i="1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000" b="0" i="1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000" b="0" i="1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000" b="0" i="1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000" b="0" i="1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164535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Intäkter</a:t>
                      </a:r>
                      <a:endParaRPr lang="sv-SE" sz="10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15 796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15 367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16 680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u="none" strike="noStrike">
                          <a:effectLst/>
                        </a:rPr>
                        <a:t>skada</a:t>
                      </a:r>
                      <a:endParaRPr lang="sv-SE" sz="7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16 200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15 940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164535"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164535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Drifts kostnader</a:t>
                      </a:r>
                      <a:endParaRPr lang="sv-SE" sz="10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-7 937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-7 887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-9 422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u="none" strike="noStrike">
                          <a:effectLst/>
                        </a:rPr>
                        <a:t>skada</a:t>
                      </a:r>
                      <a:endParaRPr lang="sv-SE" sz="7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-8 200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-8 190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300805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Planerat Underhåll</a:t>
                      </a:r>
                      <a:endParaRPr lang="sv-SE" sz="10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-692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-2 009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-2 317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-1 550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-1 654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300805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Räntor lån</a:t>
                      </a:r>
                      <a:endParaRPr lang="sv-SE" sz="10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-6 230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-6 005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-5 428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-4 150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-3 600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164535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Räntor plac</a:t>
                      </a:r>
                      <a:endParaRPr lang="sv-SE" sz="10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249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278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221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70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50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164535"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Total betalda kostn</a:t>
                      </a:r>
                      <a:endParaRPr lang="sv-SE" sz="10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-14 610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-15 623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-16 946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-13 830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-13 394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164535"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 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164535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Avskrivningar</a:t>
                      </a:r>
                      <a:endParaRPr lang="sv-SE" sz="10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-787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-814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-2 165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-2 165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-2 165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164535"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 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164535"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Resultat före avsättn</a:t>
                      </a:r>
                      <a:endParaRPr lang="sv-SE" sz="10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399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-1 070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-2 431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205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381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164535"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 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300805"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Avsättning Underhållsfond</a:t>
                      </a:r>
                      <a:endParaRPr lang="sv-SE" sz="10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-1 143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-1 500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-1 600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-1 600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-1 700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164535"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Avlyft Underhållsfond</a:t>
                      </a:r>
                      <a:endParaRPr lang="sv-SE" sz="10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692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2 009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2 317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1 550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1 654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164535"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301429"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RESULTAT efter fondavsättning</a:t>
                      </a:r>
                      <a:endParaRPr lang="sv-SE" sz="10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-52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-561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-1 714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155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335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164535"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164535"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164535"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Balanserat resultat</a:t>
                      </a:r>
                      <a:endParaRPr lang="sv-SE" sz="10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4 421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3 860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2 146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2 301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2 636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164535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Underhållsfond</a:t>
                      </a:r>
                      <a:endParaRPr lang="sv-SE" sz="10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8 475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7 966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7 249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7 299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7 345 </a:t>
                      </a:r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</a:tbl>
          </a:graphicData>
        </a:graphic>
      </p:graphicFrame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155561"/>
              </p:ext>
            </p:extLst>
          </p:nvPr>
        </p:nvGraphicFramePr>
        <p:xfrm>
          <a:off x="467544" y="1916832"/>
          <a:ext cx="8208910" cy="48245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6675"/>
                <a:gridCol w="525094"/>
                <a:gridCol w="525094"/>
                <a:gridCol w="639959"/>
                <a:gridCol w="525094"/>
                <a:gridCol w="614660"/>
                <a:gridCol w="523044"/>
                <a:gridCol w="612609"/>
                <a:gridCol w="525094"/>
                <a:gridCol w="612609"/>
                <a:gridCol w="525094"/>
                <a:gridCol w="743884"/>
              </a:tblGrid>
              <a:tr h="209828">
                <a:tc>
                  <a:txBody>
                    <a:bodyPr/>
                    <a:lstStyle/>
                    <a:p>
                      <a:pPr algn="ctr" fontAlgn="b"/>
                      <a:r>
                        <a:rPr lang="sv-SE" sz="900" u="none" strike="noStrike" dirty="0">
                          <a:effectLst/>
                        </a:rPr>
                        <a:t>2015-11-11</a:t>
                      </a:r>
                      <a:endParaRPr lang="sv-SE" sz="9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Budget 2016</a:t>
                      </a:r>
                      <a:endParaRPr lang="sv-SE" sz="1100" b="1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u="none" strike="noStrike">
                          <a:effectLst/>
                        </a:rPr>
                        <a:t>Tkr</a:t>
                      </a:r>
                      <a:endParaRPr lang="sv-SE" sz="9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149877"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187346"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2012</a:t>
                      </a:r>
                      <a:endParaRPr lang="sv-SE" sz="10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2013</a:t>
                      </a:r>
                      <a:endParaRPr lang="sv-SE" sz="10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2014</a:t>
                      </a:r>
                      <a:endParaRPr lang="sv-SE" sz="10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2015</a:t>
                      </a:r>
                      <a:endParaRPr lang="sv-SE" sz="10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2016</a:t>
                      </a:r>
                      <a:endParaRPr lang="sv-SE" sz="10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187346"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utfall</a:t>
                      </a:r>
                      <a:endParaRPr lang="sv-SE" sz="1000" b="0" i="1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000" b="0" i="1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utfall</a:t>
                      </a:r>
                      <a:endParaRPr lang="sv-SE" sz="1000" b="0" i="1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000" b="0" i="1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utfall</a:t>
                      </a:r>
                      <a:endParaRPr lang="sv-SE" sz="1000" b="0" i="1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000" b="0" i="1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prognos</a:t>
                      </a:r>
                      <a:endParaRPr lang="sv-SE" sz="1000" b="0" i="1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000" b="0" i="1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budget</a:t>
                      </a:r>
                      <a:endParaRPr lang="sv-SE" sz="1000" b="0" i="1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187346"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000" b="0" i="1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000" b="0" i="1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000" b="0" i="1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000" b="0" i="1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000" b="0" i="1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000" b="0" i="1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000" b="0" i="1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000" b="0" i="1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000" b="0" i="1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187346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Intäkter</a:t>
                      </a:r>
                      <a:endParaRPr lang="sv-SE" sz="10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15 796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15 367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16 680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u="none" strike="noStrike">
                          <a:effectLst/>
                        </a:rPr>
                        <a:t>skada</a:t>
                      </a:r>
                      <a:endParaRPr lang="sv-SE" sz="7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16 200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15 940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187346"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187346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Drifts kostnader</a:t>
                      </a:r>
                      <a:endParaRPr lang="sv-SE" sz="10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-7 937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-7 887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-9 422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u="none" strike="noStrike">
                          <a:effectLst/>
                        </a:rPr>
                        <a:t>skada</a:t>
                      </a:r>
                      <a:endParaRPr lang="sv-SE" sz="7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-8 200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-8 190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187346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Planerat Underhåll</a:t>
                      </a:r>
                      <a:endParaRPr lang="sv-SE" sz="10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-692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-2 009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-2 317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-1 550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-1 654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187346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Räntor lån</a:t>
                      </a:r>
                      <a:endParaRPr lang="sv-SE" sz="10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-6 230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-6 005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-5 428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-4 150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-3 600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187346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Räntor plac</a:t>
                      </a:r>
                      <a:endParaRPr lang="sv-SE" sz="10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249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278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221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70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50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187346"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Total betalda kostn</a:t>
                      </a:r>
                      <a:endParaRPr lang="sv-SE" sz="10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-14 610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-15 623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-16 946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-13 830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-13 394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187346"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 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187346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Avskrivningar</a:t>
                      </a:r>
                      <a:endParaRPr lang="sv-SE" sz="10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-787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-814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-2 165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-2 165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-2 165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187346"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 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187346"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Resultat före avsättn</a:t>
                      </a:r>
                      <a:endParaRPr lang="sv-SE" sz="10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399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-1 070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-2 431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205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381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187346"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 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187346"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Avsättning Underhållsfond</a:t>
                      </a:r>
                      <a:endParaRPr lang="sv-SE" sz="10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-1 143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-1 500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-1 600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-1 600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-1 700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187346"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Avlyft Underhållsfond</a:t>
                      </a:r>
                      <a:endParaRPr lang="sv-SE" sz="10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692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2 009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2 317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1 550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1 654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187346"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343219"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RESULTAT efter fondavsättning</a:t>
                      </a:r>
                      <a:endParaRPr lang="sv-SE" sz="10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-52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-561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-1 714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155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335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187346"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187346"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187346"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Balanserat resultat</a:t>
                      </a:r>
                      <a:endParaRPr lang="sv-SE" sz="10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4 421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3 860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2 146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2 301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2 636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  <a:tr h="187346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Underhållsfond</a:t>
                      </a:r>
                      <a:endParaRPr lang="sv-SE" sz="1000" b="1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8 475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7 966 </a:t>
                      </a:r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7 249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7 299 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7 345 </a:t>
                      </a:r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18" marR="6818" marT="6818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287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Brf Illerns </a:t>
            </a:r>
            <a:r>
              <a:rPr lang="sv-SE" dirty="0"/>
              <a:t>Ekonomi möte  2015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r>
              <a:rPr lang="sv-SE" b="1" dirty="0"/>
              <a:t>Avgiftshöjning med 3 procent från 1 januari 2016!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6067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Brf Illerns Ekonomi möte  2015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75720"/>
          </a:xfrm>
        </p:spPr>
        <p:txBody>
          <a:bodyPr>
            <a:normAutofit fontScale="92500" lnSpcReduction="10000"/>
          </a:bodyPr>
          <a:lstStyle/>
          <a:p>
            <a:r>
              <a:rPr lang="sv-SE" b="1" dirty="0"/>
              <a:t>Varför?</a:t>
            </a:r>
            <a:endParaRPr lang="sv-SE" dirty="0"/>
          </a:p>
          <a:p>
            <a:pPr marL="0" indent="0">
              <a:buNone/>
            </a:pPr>
            <a:endParaRPr lang="sv-SE" dirty="0" smtClean="0"/>
          </a:p>
          <a:p>
            <a:pPr lvl="0"/>
            <a:r>
              <a:rPr lang="sv-SE" b="1" dirty="0"/>
              <a:t>Bind lån till de nu låga långa räntorna</a:t>
            </a:r>
            <a:endParaRPr lang="sv-SE" dirty="0"/>
          </a:p>
          <a:p>
            <a:pPr lvl="0"/>
            <a:r>
              <a:rPr lang="sv-SE" b="1" dirty="0"/>
              <a:t>Husen över 25 år gamla. Underhållsfonden på 7 miljoner kr är näst minst i </a:t>
            </a:r>
            <a:r>
              <a:rPr lang="sv-SE" b="1" dirty="0" err="1"/>
              <a:t>Jarlaberg</a:t>
            </a:r>
            <a:endParaRPr lang="sv-SE" dirty="0"/>
          </a:p>
          <a:p>
            <a:pPr lvl="0"/>
            <a:r>
              <a:rPr lang="sv-SE" b="1" dirty="0"/>
              <a:t>Om fyra år beräknas avsättningarna till underhåll bli drygt 2 </a:t>
            </a:r>
            <a:r>
              <a:rPr lang="sv-SE" b="1" dirty="0" err="1"/>
              <a:t>milj</a:t>
            </a:r>
            <a:r>
              <a:rPr lang="sv-SE" b="1" dirty="0"/>
              <a:t> kr</a:t>
            </a:r>
            <a:endParaRPr lang="sv-SE" dirty="0"/>
          </a:p>
          <a:p>
            <a:pPr lvl="0"/>
            <a:r>
              <a:rPr lang="sv-SE" b="1" dirty="0"/>
              <a:t>Balanserade resultatet är nere på 2,5 </a:t>
            </a:r>
            <a:r>
              <a:rPr lang="sv-SE" b="1" dirty="0" err="1"/>
              <a:t>milj</a:t>
            </a:r>
            <a:r>
              <a:rPr lang="sv-SE" b="1" dirty="0"/>
              <a:t> kr</a:t>
            </a:r>
            <a:endParaRPr lang="sv-SE" dirty="0"/>
          </a:p>
          <a:p>
            <a:pPr lvl="0"/>
            <a:r>
              <a:rPr lang="sv-SE" b="1" dirty="0"/>
              <a:t>Med nuvarande avskrivningstakt är fastigheten avskriven år 2134 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2298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Brf Illerns Ekonomi möte  2015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r>
              <a:rPr lang="sv-SE" sz="4000" b="1" i="1" dirty="0" smtClean="0"/>
              <a:t>Frågor / Synpunkter</a:t>
            </a:r>
          </a:p>
          <a:p>
            <a:endParaRPr lang="sv-SE" dirty="0"/>
          </a:p>
          <a:p>
            <a:endParaRPr lang="sv-SE" dirty="0" smtClean="0"/>
          </a:p>
          <a:p>
            <a:r>
              <a:rPr lang="sv-SE" sz="4000" b="1" i="1" dirty="0" smtClean="0"/>
              <a:t>Tack för uppmärksamheten!</a:t>
            </a:r>
          </a:p>
        </p:txBody>
      </p:sp>
    </p:spTree>
    <p:extLst>
      <p:ext uri="{BB962C8B-B14F-4D97-AF65-F5344CB8AC3E}">
        <p14:creationId xmlns:p14="http://schemas.microsoft.com/office/powerpoint/2010/main" val="853860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öde">
  <a:themeElements>
    <a:clrScheme name="Flöde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öde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öd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26228CC-750A-42AF-9157-9A2D977511A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845</Words>
  <Application>Microsoft Office PowerPoint</Application>
  <PresentationFormat>Bildspel på skärmen (4:3)</PresentationFormat>
  <Paragraphs>415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9" baseType="lpstr">
      <vt:lpstr>Flöde</vt:lpstr>
      <vt:lpstr>   Välkommen!  </vt:lpstr>
      <vt:lpstr>Brf Illerns Ekonomi möte  2015 </vt:lpstr>
      <vt:lpstr>Brf Illerns Ekonomi möte  2015</vt:lpstr>
      <vt:lpstr>Brf Illerns Ekonomi möte  2015</vt:lpstr>
      <vt:lpstr>Brf Illerns Ekonomi möte  2015</vt:lpstr>
      <vt:lpstr>Brf Illerns Ekonomi möte  2015</vt:lpstr>
      <vt:lpstr>Brf Illerns Ekonomi möte  2015</vt:lpstr>
      <vt:lpstr>Brf Illerns Ekonomi möte  2015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2015-10-22T14:06:42Z</dcterms:created>
  <dcterms:modified xsi:type="dcterms:W3CDTF">2015-11-17T16:49:05Z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TC102202129990</vt:lpwstr>
  </property>
</Properties>
</file>