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1"/>
  </p:sldMasterIdLst>
  <p:notesMasterIdLst>
    <p:notesMasterId r:id="rId18"/>
  </p:notesMasterIdLst>
  <p:sldIdLst>
    <p:sldId id="256" r:id="rId2"/>
    <p:sldId id="265" r:id="rId3"/>
    <p:sldId id="266" r:id="rId4"/>
    <p:sldId id="267" r:id="rId5"/>
    <p:sldId id="270" r:id="rId6"/>
    <p:sldId id="268" r:id="rId7"/>
    <p:sldId id="269" r:id="rId8"/>
    <p:sldId id="258" r:id="rId9"/>
    <p:sldId id="259" r:id="rId10"/>
    <p:sldId id="260" r:id="rId11"/>
    <p:sldId id="261" r:id="rId12"/>
    <p:sldId id="262" r:id="rId13"/>
    <p:sldId id="263" r:id="rId14"/>
    <p:sldId id="271" r:id="rId15"/>
    <p:sldId id="272" r:id="rId16"/>
    <p:sldId id="264" r:id="rId17"/>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4B4B"/>
    <a:srgbClr val="B5ACB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6431" autoAdjust="0"/>
  </p:normalViewPr>
  <p:slideViewPr>
    <p:cSldViewPr>
      <p:cViewPr varScale="1">
        <p:scale>
          <a:sx n="70" d="100"/>
          <a:sy n="70" d="100"/>
        </p:scale>
        <p:origin x="-2094" y="-102"/>
      </p:cViewPr>
      <p:guideLst>
        <p:guide orient="horz" pos="2160"/>
        <p:guide pos="2880"/>
        <p:guide pos="5556"/>
        <p:guide pos="249"/>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DBE5232-106C-457B-9ECC-7A198F23836D}" type="datetimeFigureOut">
              <a:rPr lang="sv-SE" smtClean="0"/>
              <a:pPr/>
              <a:t>2015-01-21</a:t>
            </a:fld>
            <a:endParaRPr lang="sv-SE"/>
          </a:p>
        </p:txBody>
      </p:sp>
      <p:sp>
        <p:nvSpPr>
          <p:cNvPr id="4" name="Platshållare för bildobjekt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C966B46-292D-44C0-A322-F7FF5151F8F9}" type="slidenum">
              <a:rPr lang="sv-SE" smtClean="0"/>
              <a:pPr/>
              <a:t>‹#›</a:t>
            </a:fld>
            <a:endParaRPr lang="sv-SE"/>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dirty="0" smtClean="0"/>
              <a:t>Länk till nya webbsidor, visa navigation, innehåll och funktioner på nya webbsidorna </a:t>
            </a:r>
          </a:p>
          <a:p>
            <a:r>
              <a:rPr lang="sv-SE" dirty="0" smtClean="0"/>
              <a:t>Länkadress</a:t>
            </a:r>
          </a:p>
          <a:p>
            <a:pPr marL="0" marR="0" indent="0" algn="l" defTabSz="914400" rtl="0" eaLnBrk="1" fontAlgn="auto" latinLnBrk="0" hangingPunct="1">
              <a:lnSpc>
                <a:spcPct val="100000"/>
              </a:lnSpc>
              <a:spcBef>
                <a:spcPts val="0"/>
              </a:spcBef>
              <a:spcAft>
                <a:spcPts val="0"/>
              </a:spcAft>
              <a:buClrTx/>
              <a:buSzTx/>
              <a:buFontTx/>
              <a:buNone/>
              <a:tabLst/>
              <a:defRPr/>
            </a:pPr>
            <a:r>
              <a:rPr lang="sv-SE" dirty="0" smtClean="0"/>
              <a:t>För att det ska vara så enkelt som möjligt att arbeta i det nya verktyget finns det möjlighet att skapa sidor och kalenderhändelser, förändra och ta bort innehåll. </a:t>
            </a:r>
          </a:p>
          <a:p>
            <a:endParaRPr lang="sv-SE" dirty="0" smtClean="0"/>
          </a:p>
          <a:p>
            <a:endParaRPr lang="sv-SE" dirty="0" smtClean="0"/>
          </a:p>
          <a:p>
            <a:endParaRPr lang="sv-SE" dirty="0"/>
          </a:p>
        </p:txBody>
      </p:sp>
      <p:sp>
        <p:nvSpPr>
          <p:cNvPr id="4" name="Platshållare för bildnummer 3"/>
          <p:cNvSpPr>
            <a:spLocks noGrp="1"/>
          </p:cNvSpPr>
          <p:nvPr>
            <p:ph type="sldNum" sz="quarter" idx="10"/>
          </p:nvPr>
        </p:nvSpPr>
        <p:spPr/>
        <p:txBody>
          <a:bodyPr/>
          <a:lstStyle/>
          <a:p>
            <a:fld id="{BC966B46-292D-44C0-A322-F7FF5151F8F9}" type="slidenum">
              <a:rPr lang="sv-SE" smtClean="0"/>
              <a:pPr/>
              <a:t>3</a:t>
            </a:fld>
            <a:endParaRPr lang="sv-S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dirty="0" smtClean="0"/>
              <a:t>Tjänsten innebär att HSB bygger upp en fungerande webb och därefter lägger in innehåll åt styrelsen. Visst innehåll läggs in enligt mall och annat innehåll, som stadgar och styrelsens kontaktuppgifter, hämtas automatiskt. </a:t>
            </a:r>
          </a:p>
          <a:p>
            <a:r>
              <a:rPr lang="sv-SE" dirty="0" smtClean="0"/>
              <a:t>Tjänsten lanseras i samband med ny </a:t>
            </a:r>
            <a:r>
              <a:rPr lang="sv-SE" dirty="0" err="1" smtClean="0"/>
              <a:t>hsb.se</a:t>
            </a:r>
            <a:r>
              <a:rPr lang="sv-SE" dirty="0" smtClean="0"/>
              <a:t>: Under mars 2015</a:t>
            </a:r>
          </a:p>
          <a:p>
            <a:r>
              <a:rPr lang="sv-SE" dirty="0" smtClean="0"/>
              <a:t>Vid intresse: skriv upp</a:t>
            </a:r>
            <a:r>
              <a:rPr lang="sv-SE" baseline="0" dirty="0" smtClean="0"/>
              <a:t> mejl för förhandsinformation samt </a:t>
            </a:r>
            <a:r>
              <a:rPr lang="sv-SE" baseline="0" dirty="0" err="1" smtClean="0"/>
              <a:t>ev</a:t>
            </a:r>
            <a:r>
              <a:rPr lang="sv-SE" baseline="0" dirty="0" smtClean="0"/>
              <a:t> rabatt? </a:t>
            </a:r>
            <a:endParaRPr lang="sv-SE" dirty="0" smtClean="0"/>
          </a:p>
          <a:p>
            <a:endParaRPr lang="sv-SE" dirty="0"/>
          </a:p>
        </p:txBody>
      </p:sp>
      <p:sp>
        <p:nvSpPr>
          <p:cNvPr id="4" name="Platshållare för bildnummer 3"/>
          <p:cNvSpPr>
            <a:spLocks noGrp="1"/>
          </p:cNvSpPr>
          <p:nvPr>
            <p:ph type="sldNum" sz="quarter" idx="10"/>
          </p:nvPr>
        </p:nvSpPr>
        <p:spPr/>
        <p:txBody>
          <a:bodyPr/>
          <a:lstStyle/>
          <a:p>
            <a:fld id="{BC966B46-292D-44C0-A322-F7FF5151F8F9}" type="slidenum">
              <a:rPr lang="sv-SE" smtClean="0"/>
              <a:pPr/>
              <a:t>15</a:t>
            </a:fld>
            <a:endParaRPr lang="sv-S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Steg</a:t>
            </a:r>
            <a:r>
              <a:rPr lang="sv-SE" baseline="0" dirty="0" smtClean="0"/>
              <a:t> 1: Visa exempel-brf (), gå igenom struktur och nyheter för den nya plattformen</a:t>
            </a:r>
          </a:p>
          <a:p>
            <a:pPr marL="228600" indent="-228600">
              <a:buAutoNum type="arabicPeriod"/>
            </a:pPr>
            <a:r>
              <a:rPr lang="sv-SE" baseline="0" dirty="0" smtClean="0"/>
              <a:t>Brf-namn och plats för ev. egen logga</a:t>
            </a:r>
          </a:p>
          <a:p>
            <a:pPr marL="228600" indent="-228600">
              <a:buAutoNum type="arabicPeriod"/>
            </a:pPr>
            <a:r>
              <a:rPr lang="sv-SE" baseline="0" dirty="0" smtClean="0"/>
              <a:t>Huvudbild, här hamnar deras gamla balkbild men det kan vara bra att tänka till kring denna bild för att göra hemsidan tilltalande. </a:t>
            </a:r>
          </a:p>
          <a:p>
            <a:pPr marL="228600" indent="-228600">
              <a:buAutoNum type="arabicPeriod"/>
            </a:pPr>
            <a:r>
              <a:rPr lang="sv-SE" baseline="0" dirty="0" smtClean="0"/>
              <a:t>Textplatta i huvudbild: Kort text för att beskriva och sälja in föreningen</a:t>
            </a:r>
          </a:p>
          <a:p>
            <a:pPr marL="228600" indent="-228600">
              <a:buAutoNum type="arabicPeriod"/>
            </a:pPr>
            <a:r>
              <a:rPr lang="sv-SE" baseline="0" dirty="0" smtClean="0"/>
              <a:t>3 pufflänkar, </a:t>
            </a:r>
            <a:r>
              <a:rPr lang="sv-SE" baseline="0" dirty="0" err="1" smtClean="0"/>
              <a:t>Youtube</a:t>
            </a:r>
            <a:r>
              <a:rPr lang="sv-SE" baseline="0" dirty="0" smtClean="0"/>
              <a:t>-video eller bild. </a:t>
            </a:r>
          </a:p>
          <a:p>
            <a:pPr marL="228600" indent="-228600">
              <a:buAutoNum type="arabicPeriod"/>
            </a:pPr>
            <a:r>
              <a:rPr lang="sv-SE" baseline="0" dirty="0" smtClean="0"/>
              <a:t>Nyheter, speglas från bostadsrättsföreningens egna nyhetsarkiv</a:t>
            </a:r>
          </a:p>
          <a:p>
            <a:pPr marL="228600" indent="-228600">
              <a:buAutoNum type="arabicPeriod"/>
            </a:pPr>
            <a:r>
              <a:rPr lang="sv-SE" baseline="0" dirty="0" smtClean="0"/>
              <a:t>Snabblänkar – Förslagsvis till motorvärmarstyrning eller tvättstugebokning om föreningen har speciella system för detta</a:t>
            </a:r>
          </a:p>
          <a:p>
            <a:pPr marL="228600" indent="-228600">
              <a:buAutoNum type="arabicPeriod"/>
            </a:pPr>
            <a:r>
              <a:rPr lang="sv-SE" baseline="0" dirty="0" err="1" smtClean="0"/>
              <a:t>Facebook</a:t>
            </a:r>
            <a:r>
              <a:rPr lang="sv-SE" baseline="0" dirty="0" smtClean="0"/>
              <a:t>-block. Har föreningen en egen </a:t>
            </a:r>
            <a:r>
              <a:rPr lang="sv-SE" baseline="0" dirty="0" err="1" smtClean="0"/>
              <a:t>facebooksida</a:t>
            </a:r>
            <a:r>
              <a:rPr lang="sv-SE" baseline="0" dirty="0" smtClean="0"/>
              <a:t>? Länka till denna här så syns alltid senaste inlägget.</a:t>
            </a:r>
          </a:p>
          <a:p>
            <a:pPr marL="228600" indent="-228600">
              <a:buAutoNum type="arabicPeriod"/>
            </a:pPr>
            <a:r>
              <a:rPr lang="sv-SE" baseline="0" dirty="0" smtClean="0"/>
              <a:t>I närheten. Här kan bostadsrättsföreningen markera plats samt vad som finns i närheten ex. skola, matvaruaffär, busshållsplats etc. För detta finns färdiga framtagna ikoner att välja mellan. </a:t>
            </a:r>
          </a:p>
          <a:p>
            <a:pPr marL="228600" indent="-228600">
              <a:buAutoNum type="arabicPeriod"/>
            </a:pPr>
            <a:r>
              <a:rPr lang="sv-SE" baseline="0" dirty="0" smtClean="0"/>
              <a:t>Sidfot. Fritextfält, ex adress, länkar etc.</a:t>
            </a:r>
          </a:p>
          <a:p>
            <a:pPr marL="0" indent="0">
              <a:buNone/>
            </a:pPr>
            <a:endParaRPr lang="sv-SE" baseline="0" dirty="0" smtClean="0"/>
          </a:p>
          <a:p>
            <a:pPr marL="0" indent="0">
              <a:buNone/>
            </a:pPr>
            <a:r>
              <a:rPr lang="sv-SE" baseline="0" dirty="0" smtClean="0"/>
              <a:t>Gå vidare till en standardsida och visa upplägget. Alla standardsidor är uppbyggda på samma sätt. </a:t>
            </a:r>
          </a:p>
          <a:p>
            <a:pPr marL="228600" indent="-228600">
              <a:buAutoNum type="arabicPeriod"/>
            </a:pPr>
            <a:r>
              <a:rPr lang="sv-SE" baseline="0" dirty="0" smtClean="0"/>
              <a:t>Huvudbild, rubrik, ingress</a:t>
            </a:r>
          </a:p>
          <a:p>
            <a:pPr marL="228600" indent="-228600">
              <a:buAutoNum type="arabicPeriod"/>
            </a:pPr>
            <a:r>
              <a:rPr lang="sv-SE" baseline="0" dirty="0" smtClean="0"/>
              <a:t>Möjlighet till bildgalleri, bilderna visas i </a:t>
            </a:r>
            <a:r>
              <a:rPr lang="sv-SE" baseline="0" dirty="0" err="1" smtClean="0"/>
              <a:t>lightbox</a:t>
            </a:r>
            <a:r>
              <a:rPr lang="sv-SE" baseline="0" dirty="0" smtClean="0"/>
              <a:t> om man klickar på dem</a:t>
            </a:r>
          </a:p>
          <a:p>
            <a:pPr marL="228600" indent="-228600">
              <a:buAutoNum type="arabicPeriod"/>
            </a:pPr>
            <a:r>
              <a:rPr lang="sv-SE" baseline="0" dirty="0" smtClean="0"/>
              <a:t>Möjlighet till dokumentlistning</a:t>
            </a:r>
          </a:p>
          <a:p>
            <a:pPr marL="228600" indent="-228600">
              <a:buAutoNum type="arabicPeriod"/>
            </a:pPr>
            <a:endParaRPr lang="sv-SE" baseline="0" dirty="0" smtClean="0"/>
          </a:p>
          <a:p>
            <a:pPr marL="0" indent="0">
              <a:buNone/>
            </a:pPr>
            <a:r>
              <a:rPr lang="sv-SE" baseline="0" dirty="0" smtClean="0"/>
              <a:t>Visa nyhetsarkiv</a:t>
            </a:r>
          </a:p>
          <a:p>
            <a:pPr marL="0" indent="0">
              <a:buNone/>
            </a:pPr>
            <a:r>
              <a:rPr lang="sv-SE" baseline="0" dirty="0" smtClean="0"/>
              <a:t>Visa </a:t>
            </a:r>
            <a:r>
              <a:rPr lang="sv-SE" baseline="0" dirty="0" err="1" smtClean="0"/>
              <a:t>kalendarie</a:t>
            </a:r>
            <a:endParaRPr lang="sv-SE" baseline="0" dirty="0" smtClean="0"/>
          </a:p>
          <a:p>
            <a:pPr marL="228600" indent="-228600">
              <a:buAutoNum type="arabicPeriod"/>
            </a:pPr>
            <a:endParaRPr lang="sv-SE" dirty="0"/>
          </a:p>
        </p:txBody>
      </p:sp>
      <p:sp>
        <p:nvSpPr>
          <p:cNvPr id="4" name="Platshållare för bildnummer 3"/>
          <p:cNvSpPr>
            <a:spLocks noGrp="1"/>
          </p:cNvSpPr>
          <p:nvPr>
            <p:ph type="sldNum" sz="quarter" idx="10"/>
          </p:nvPr>
        </p:nvSpPr>
        <p:spPr/>
        <p:txBody>
          <a:bodyPr/>
          <a:lstStyle/>
          <a:p>
            <a:fld id="{BC966B46-292D-44C0-A322-F7FF5151F8F9}" type="slidenum">
              <a:rPr lang="sv-SE" smtClean="0"/>
              <a:pPr/>
              <a:t>4</a:t>
            </a:fld>
            <a:endParaRPr lang="sv-SE"/>
          </a:p>
        </p:txBody>
      </p:sp>
    </p:spTree>
    <p:extLst>
      <p:ext uri="{BB962C8B-B14F-4D97-AF65-F5344CB8AC3E}">
        <p14:creationId xmlns:p14="http://schemas.microsoft.com/office/powerpoint/2010/main" xmlns="" val="22624085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dirty="0" smtClean="0"/>
              <a:t>Angående publicerat innehåll (ex</a:t>
            </a:r>
            <a:r>
              <a:rPr lang="sv-SE" baseline="0" dirty="0" smtClean="0"/>
              <a:t> artiklar): </a:t>
            </a:r>
            <a:r>
              <a:rPr lang="sv-SE" dirty="0" smtClean="0"/>
              <a:t>Bilder i brödtext läggs i sidans bildarkiv. Huvudbild blir huvudbild som tidigare. Information i tabeller förs över, men inte själva tabellen.</a:t>
            </a:r>
          </a:p>
          <a:p>
            <a:pPr marL="0" marR="0" indent="0" algn="l" defTabSz="914400" rtl="0" eaLnBrk="1" fontAlgn="auto" latinLnBrk="0" hangingPunct="1">
              <a:lnSpc>
                <a:spcPct val="100000"/>
              </a:lnSpc>
              <a:spcBef>
                <a:spcPts val="0"/>
              </a:spcBef>
              <a:spcAft>
                <a:spcPts val="0"/>
              </a:spcAft>
              <a:buClrTx/>
              <a:buSzTx/>
              <a:buFontTx/>
              <a:buNone/>
              <a:tabLst/>
              <a:defRPr/>
            </a:pPr>
            <a:endParaRPr lang="sv-S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sv-SE" dirty="0" smtClean="0"/>
              <a:t>Förklara vad som menas med snabblänkar - ?</a:t>
            </a:r>
          </a:p>
          <a:p>
            <a:endParaRPr lang="sv-SE" dirty="0"/>
          </a:p>
        </p:txBody>
      </p:sp>
      <p:sp>
        <p:nvSpPr>
          <p:cNvPr id="4" name="Platshållare för bildnummer 3"/>
          <p:cNvSpPr>
            <a:spLocks noGrp="1"/>
          </p:cNvSpPr>
          <p:nvPr>
            <p:ph type="sldNum" sz="quarter" idx="10"/>
          </p:nvPr>
        </p:nvSpPr>
        <p:spPr/>
        <p:txBody>
          <a:bodyPr/>
          <a:lstStyle/>
          <a:p>
            <a:fld id="{BC966B46-292D-44C0-A322-F7FF5151F8F9}" type="slidenum">
              <a:rPr lang="sv-SE" smtClean="0"/>
              <a:pPr/>
              <a:t>5</a:t>
            </a:fld>
            <a:endParaRPr lang="sv-SE"/>
          </a:p>
        </p:txBody>
      </p:sp>
    </p:spTree>
    <p:extLst>
      <p:ext uri="{BB962C8B-B14F-4D97-AF65-F5344CB8AC3E}">
        <p14:creationId xmlns:p14="http://schemas.microsoft.com/office/powerpoint/2010/main" xmlns="" val="32940760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pPr marL="171450" indent="-171450">
              <a:buFont typeface="Arial" panose="020B0604020202020204" pitchFamily="34" charset="0"/>
              <a:buNone/>
            </a:pPr>
            <a:r>
              <a:rPr lang="sv-SE" dirty="0" err="1" smtClean="0"/>
              <a:t>Redaktörsgränssnitt</a:t>
            </a:r>
            <a:r>
              <a:rPr lang="sv-SE" dirty="0" smtClean="0"/>
              <a:t>: </a:t>
            </a:r>
            <a:r>
              <a:rPr lang="sv-SE" b="1" dirty="0" smtClean="0"/>
              <a:t>Logga in och visa!  </a:t>
            </a:r>
          </a:p>
          <a:p>
            <a:pPr marL="171450" indent="-171450">
              <a:buFont typeface="Arial" panose="020B0604020202020204" pitchFamily="34" charset="0"/>
              <a:buChar char="•"/>
            </a:pPr>
            <a:endParaRPr lang="sv-SE" dirty="0" smtClean="0"/>
          </a:p>
          <a:p>
            <a:pPr marL="171450" indent="-171450">
              <a:buFont typeface="Arial" panose="020B0604020202020204" pitchFamily="34" charset="0"/>
              <a:buChar char="•"/>
            </a:pPr>
            <a:r>
              <a:rPr lang="sv-SE" dirty="0" smtClean="0"/>
              <a:t>Webbplatsinställningar:</a:t>
            </a:r>
          </a:p>
          <a:p>
            <a:r>
              <a:rPr lang="sv-SE" dirty="0" smtClean="0"/>
              <a:t>Här</a:t>
            </a:r>
            <a:r>
              <a:rPr lang="sv-SE" baseline="0" dirty="0" smtClean="0"/>
              <a:t> lägger de till eventuell egen logga, länk till egen </a:t>
            </a:r>
            <a:r>
              <a:rPr lang="sv-SE" baseline="0" dirty="0" err="1" smtClean="0"/>
              <a:t>facebookkanal</a:t>
            </a:r>
            <a:r>
              <a:rPr lang="sv-SE" baseline="0" dirty="0" smtClean="0"/>
              <a:t>, information i sidfot etc.</a:t>
            </a:r>
          </a:p>
          <a:p>
            <a:endParaRPr lang="sv-SE" baseline="0" dirty="0" smtClean="0"/>
          </a:p>
          <a:p>
            <a:pPr marL="171450" indent="-171450">
              <a:buFont typeface="Arial" panose="020B0604020202020204" pitchFamily="34" charset="0"/>
              <a:buChar char="•"/>
            </a:pPr>
            <a:r>
              <a:rPr lang="sv-SE" baseline="0" dirty="0" smtClean="0"/>
              <a:t>Startsida:</a:t>
            </a:r>
          </a:p>
          <a:p>
            <a:r>
              <a:rPr lang="sv-SE" baseline="0" dirty="0" smtClean="0"/>
              <a:t>Första delen är det som ligger i balkbilden. Där fyller de i rubrik och ingress. För att lägga upp bild: Hämta fil – Ladda upp. Går att välja ”Visa liten bild” om man inte har en bild i bra kvalitet, dock rekommenderar vi att välja en bra bild till detta då den sätter tonen för hemsidan.</a:t>
            </a:r>
          </a:p>
          <a:p>
            <a:endParaRPr lang="sv-SE" baseline="0" dirty="0" smtClean="0"/>
          </a:p>
          <a:p>
            <a:r>
              <a:rPr lang="sv-SE" baseline="0" dirty="0" smtClean="0"/>
              <a:t>Vid varje funktion på startsidan finns en bock ”visa denna sektion”. Där väljer man om man ex inte vill visa nyheter på startsidan.</a:t>
            </a:r>
          </a:p>
          <a:p>
            <a:endParaRPr lang="sv-SE" baseline="0" dirty="0" smtClean="0"/>
          </a:p>
          <a:p>
            <a:pPr marL="171450" indent="-171450">
              <a:buFont typeface="Arial" panose="020B0604020202020204" pitchFamily="34" charset="0"/>
              <a:buChar char="•"/>
            </a:pPr>
            <a:r>
              <a:rPr lang="sv-SE" baseline="0" dirty="0" smtClean="0"/>
              <a:t>Karta, i närheten</a:t>
            </a:r>
          </a:p>
          <a:p>
            <a:pPr marL="171450" indent="-171450">
              <a:buFont typeface="Arial" panose="020B0604020202020204" pitchFamily="34" charset="0"/>
              <a:buChar char="•"/>
            </a:pPr>
            <a:r>
              <a:rPr lang="sv-SE" baseline="0" dirty="0" smtClean="0"/>
              <a:t>Standardsida</a:t>
            </a:r>
          </a:p>
          <a:p>
            <a:pPr marL="171450" indent="-171450">
              <a:buFont typeface="Arial" panose="020B0604020202020204" pitchFamily="34" charset="0"/>
              <a:buChar char="•"/>
            </a:pPr>
            <a:r>
              <a:rPr lang="sv-SE" baseline="0" dirty="0" smtClean="0"/>
              <a:t>Kalendarium</a:t>
            </a:r>
          </a:p>
          <a:p>
            <a:pPr marL="171450" indent="-171450">
              <a:buFont typeface="Arial" panose="020B0604020202020204" pitchFamily="34" charset="0"/>
              <a:buChar char="•"/>
            </a:pPr>
            <a:r>
              <a:rPr lang="sv-SE" baseline="0" dirty="0" smtClean="0"/>
              <a:t>Nyhetsarkiv</a:t>
            </a:r>
            <a:endParaRPr lang="sv-SE" dirty="0" smtClean="0"/>
          </a:p>
          <a:p>
            <a:endParaRPr lang="sv-SE" dirty="0"/>
          </a:p>
        </p:txBody>
      </p:sp>
      <p:sp>
        <p:nvSpPr>
          <p:cNvPr id="4" name="Platshållare för bildnummer 3"/>
          <p:cNvSpPr>
            <a:spLocks noGrp="1"/>
          </p:cNvSpPr>
          <p:nvPr>
            <p:ph type="sldNum" sz="quarter" idx="10"/>
          </p:nvPr>
        </p:nvSpPr>
        <p:spPr/>
        <p:txBody>
          <a:bodyPr/>
          <a:lstStyle/>
          <a:p>
            <a:fld id="{BC966B46-292D-44C0-A322-F7FF5151F8F9}" type="slidenum">
              <a:rPr lang="sv-SE" smtClean="0"/>
              <a:pPr/>
              <a:t>7</a:t>
            </a:fld>
            <a:endParaRPr lang="sv-S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dirty="0" smtClean="0"/>
              <a:t>Huvudbild + text ställs in på förstasidan en gång. Liggande</a:t>
            </a:r>
            <a:r>
              <a:rPr lang="sv-SE" baseline="0" dirty="0" smtClean="0"/>
              <a:t> högupplöst bild är att föredra. Puff 1,2,3 redigeras direkt på sidan och är till för att lyfta upp viktig information för just er </a:t>
            </a:r>
            <a:r>
              <a:rPr lang="sv-SE" baseline="0" dirty="0" err="1" smtClean="0"/>
              <a:t>brf</a:t>
            </a:r>
            <a:r>
              <a:rPr lang="sv-SE" baseline="0" dirty="0" smtClean="0"/>
              <a:t>. Bygger på att hela puffen länkas, antingen till en sida  hos HSB eller till en sida på den egna webbsidan.  Bilder går att anpassa till ramen på startsidan (för respektive puff, så blir alla lika stora). Det går även att anpassa antalet puffar beroende på hur mycket information som ska förmedlas. Tre snabblänkar är möjliga att ha på startsidan, länkar utan bilder som går direkt till  länkadressen. Karta med markeringar samt </a:t>
            </a:r>
            <a:r>
              <a:rPr lang="sv-SE" baseline="0" dirty="0" err="1" smtClean="0"/>
              <a:t>facebookflöde</a:t>
            </a:r>
            <a:r>
              <a:rPr lang="sv-SE" baseline="0" dirty="0" smtClean="0"/>
              <a:t> är möjligt att ha. </a:t>
            </a:r>
            <a:endParaRPr lang="sv-SE" dirty="0" smtClean="0"/>
          </a:p>
          <a:p>
            <a:endParaRPr lang="sv-SE" dirty="0"/>
          </a:p>
        </p:txBody>
      </p:sp>
      <p:sp>
        <p:nvSpPr>
          <p:cNvPr id="4" name="Platshållare för bildnummer 3"/>
          <p:cNvSpPr>
            <a:spLocks noGrp="1"/>
          </p:cNvSpPr>
          <p:nvPr>
            <p:ph type="sldNum" sz="quarter" idx="10"/>
          </p:nvPr>
        </p:nvSpPr>
        <p:spPr/>
        <p:txBody>
          <a:bodyPr/>
          <a:lstStyle/>
          <a:p>
            <a:fld id="{BC966B46-292D-44C0-A322-F7FF5151F8F9}" type="slidenum">
              <a:rPr lang="sv-SE" smtClean="0"/>
              <a:pPr/>
              <a:t>8</a:t>
            </a:fld>
            <a:endParaRPr lang="sv-S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fld id="{BC966B46-292D-44C0-A322-F7FF5151F8F9}" type="slidenum">
              <a:rPr lang="sv-SE" smtClean="0"/>
              <a:pPr/>
              <a:t>9</a:t>
            </a:fld>
            <a:endParaRPr lang="sv-S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dirty="0" smtClean="0"/>
              <a:t>För innehåll som inte är löpande och därför inte passar som nyheter, puffar eller kalenderhändelser finns möjlighet att skapa nya sidor som fylls med innehåll,</a:t>
            </a:r>
            <a:r>
              <a:rPr lang="sv-SE" baseline="0" dirty="0" smtClean="0"/>
              <a:t> ex Boendeinformation eller Om bostadsrättsföreningen. </a:t>
            </a:r>
            <a:endParaRPr lang="sv-SE" dirty="0" smtClean="0"/>
          </a:p>
          <a:p>
            <a:endParaRPr lang="sv-SE" dirty="0"/>
          </a:p>
        </p:txBody>
      </p:sp>
      <p:sp>
        <p:nvSpPr>
          <p:cNvPr id="4" name="Platshållare för bildnummer 3"/>
          <p:cNvSpPr>
            <a:spLocks noGrp="1"/>
          </p:cNvSpPr>
          <p:nvPr>
            <p:ph type="sldNum" sz="quarter" idx="10"/>
          </p:nvPr>
        </p:nvSpPr>
        <p:spPr/>
        <p:txBody>
          <a:bodyPr/>
          <a:lstStyle/>
          <a:p>
            <a:fld id="{BC966B46-292D-44C0-A322-F7FF5151F8F9}" type="slidenum">
              <a:rPr lang="sv-SE" smtClean="0"/>
              <a:pPr/>
              <a:t>11</a:t>
            </a:fld>
            <a:endParaRPr lang="sv-S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1 mars</a:t>
            </a:r>
            <a:r>
              <a:rPr lang="sv-SE" baseline="0" dirty="0" smtClean="0"/>
              <a:t> stängs </a:t>
            </a:r>
            <a:r>
              <a:rPr lang="sv-SE" baseline="0" dirty="0" err="1" smtClean="0"/>
              <a:t>Polopoly</a:t>
            </a:r>
            <a:r>
              <a:rPr lang="sv-SE" baseline="0" dirty="0" smtClean="0"/>
              <a:t> ner vilket betyder att från och med det datumet kan man inte längre hämta gammalt eventuellt missat material från den gamla hemsidan.</a:t>
            </a:r>
          </a:p>
          <a:p>
            <a:r>
              <a:rPr lang="sv-SE" baseline="0" dirty="0" smtClean="0"/>
              <a:t>När brf får tillgång till nya hemsidan är det viktigt att de går in och kollar på sin egen nya webbsidan för att se om något saknas efter migreringen. Skulle något saknas finns det möjlighet att hämta det från </a:t>
            </a:r>
            <a:r>
              <a:rPr lang="sv-SE" baseline="0" dirty="0" err="1" smtClean="0"/>
              <a:t>Polopoly</a:t>
            </a:r>
            <a:r>
              <a:rPr lang="sv-SE" baseline="0" dirty="0" smtClean="0"/>
              <a:t>, detta är dock endast möjligt till och med 28/2.</a:t>
            </a:r>
          </a:p>
          <a:p>
            <a:endParaRPr lang="sv-SE" baseline="0" dirty="0" smtClean="0"/>
          </a:p>
          <a:p>
            <a:r>
              <a:rPr lang="sv-SE" baseline="0" dirty="0" smtClean="0"/>
              <a:t>För att logga in på sin gamla hemsida i </a:t>
            </a:r>
            <a:r>
              <a:rPr lang="sv-SE" baseline="0" dirty="0" err="1" smtClean="0"/>
              <a:t>Polopoly</a:t>
            </a:r>
            <a:r>
              <a:rPr lang="sv-SE" baseline="0" dirty="0" smtClean="0"/>
              <a:t> använder man samma inloggningsuppgifter som tidigare.</a:t>
            </a:r>
            <a:br>
              <a:rPr lang="sv-SE" baseline="0" dirty="0" smtClean="0"/>
            </a:br>
            <a:r>
              <a:rPr lang="sv-SE" baseline="0" dirty="0" smtClean="0"/>
              <a:t>Nya inloggningsuppgifter skickas ut på mejl. </a:t>
            </a:r>
          </a:p>
          <a:p>
            <a:endParaRPr lang="sv-SE" dirty="0"/>
          </a:p>
        </p:txBody>
      </p:sp>
      <p:sp>
        <p:nvSpPr>
          <p:cNvPr id="4" name="Platshållare för bildnummer 3"/>
          <p:cNvSpPr>
            <a:spLocks noGrp="1"/>
          </p:cNvSpPr>
          <p:nvPr>
            <p:ph type="sldNum" sz="quarter" idx="10"/>
          </p:nvPr>
        </p:nvSpPr>
        <p:spPr/>
        <p:txBody>
          <a:bodyPr/>
          <a:lstStyle/>
          <a:p>
            <a:fld id="{BC966B46-292D-44C0-A322-F7FF5151F8F9}" type="slidenum">
              <a:rPr lang="sv-SE" smtClean="0"/>
              <a:pPr/>
              <a:t>13</a:t>
            </a:fld>
            <a:endParaRPr lang="sv-SE"/>
          </a:p>
        </p:txBody>
      </p:sp>
    </p:spTree>
    <p:extLst>
      <p:ext uri="{BB962C8B-B14F-4D97-AF65-F5344CB8AC3E}">
        <p14:creationId xmlns:p14="http://schemas.microsoft.com/office/powerpoint/2010/main" xmlns="" val="16407025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Det</a:t>
            </a:r>
            <a:r>
              <a:rPr lang="sv-SE" baseline="0" dirty="0" smtClean="0"/>
              <a:t> nya menyvalet ”Om föreningen”: För sidor som låg direkt på startsidan på gamla hemsidan om sidorna inte fanns någon annanstans i den gamla strukturen. Ex kan vissa puffar på startsidan länka till denna sida. </a:t>
            </a:r>
          </a:p>
          <a:p>
            <a:endParaRPr lang="sv-SE" baseline="0" dirty="0" smtClean="0"/>
          </a:p>
          <a:p>
            <a:r>
              <a:rPr lang="sv-SE" baseline="0" dirty="0" smtClean="0"/>
              <a:t>Huvudmenyvalet har en egen sida: Ex: på denna sida kommer ni kunna läsa om bostadsrättsföreningens närområde.</a:t>
            </a:r>
          </a:p>
          <a:p>
            <a:endParaRPr lang="sv-SE" baseline="0" dirty="0" smtClean="0"/>
          </a:p>
          <a:p>
            <a:r>
              <a:rPr lang="sv-SE" baseline="0" dirty="0" smtClean="0"/>
              <a:t>Första bilden som huvudbild: I gamla artiklar låg alla bilder på rad under varandra. I </a:t>
            </a:r>
            <a:r>
              <a:rPr lang="sv-SE" baseline="0" dirty="0" err="1" smtClean="0"/>
              <a:t>migreringen</a:t>
            </a:r>
            <a:r>
              <a:rPr lang="sv-SE" baseline="0" dirty="0" smtClean="0"/>
              <a:t> är det gjort så att bilden högst upp blivit huvudbild medan resten ligger i bildarkivet</a:t>
            </a:r>
            <a:endParaRPr lang="sv-SE" dirty="0"/>
          </a:p>
        </p:txBody>
      </p:sp>
      <p:sp>
        <p:nvSpPr>
          <p:cNvPr id="4" name="Platshållare för bildnummer 3"/>
          <p:cNvSpPr>
            <a:spLocks noGrp="1"/>
          </p:cNvSpPr>
          <p:nvPr>
            <p:ph type="sldNum" sz="quarter" idx="10"/>
          </p:nvPr>
        </p:nvSpPr>
        <p:spPr/>
        <p:txBody>
          <a:bodyPr/>
          <a:lstStyle/>
          <a:p>
            <a:fld id="{BC966B46-292D-44C0-A322-F7FF5151F8F9}" type="slidenum">
              <a:rPr lang="sv-SE" smtClean="0"/>
              <a:pPr/>
              <a:t>14</a:t>
            </a:fld>
            <a:endParaRPr lang="sv-SE"/>
          </a:p>
        </p:txBody>
      </p:sp>
    </p:spTree>
    <p:extLst>
      <p:ext uri="{BB962C8B-B14F-4D97-AF65-F5344CB8AC3E}">
        <p14:creationId xmlns:p14="http://schemas.microsoft.com/office/powerpoint/2010/main" xmlns="" val="1815188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811213" y="865972"/>
            <a:ext cx="8015288" cy="1698932"/>
          </a:xfrm>
        </p:spPr>
        <p:txBody>
          <a:bodyPr bIns="46800" anchor="b" anchorCtr="0"/>
          <a:lstStyle>
            <a:lvl1pPr>
              <a:defRPr sz="5400"/>
            </a:lvl1pPr>
          </a:lstStyle>
          <a:p>
            <a:r>
              <a:rPr lang="sv-SE" smtClean="0"/>
              <a:t>Klicka här för att ändra format</a:t>
            </a:r>
            <a:endParaRPr lang="sv-SE" dirty="0"/>
          </a:p>
        </p:txBody>
      </p:sp>
      <p:pic>
        <p:nvPicPr>
          <p:cNvPr id="7" name="Bildobjekt 6" descr="Logga1.png"/>
          <p:cNvPicPr>
            <a:picLocks noChangeAspect="1"/>
          </p:cNvPicPr>
          <p:nvPr userDrawn="1"/>
        </p:nvPicPr>
        <p:blipFill>
          <a:blip r:embed="rId2" cstate="print"/>
          <a:stretch>
            <a:fillRect/>
          </a:stretch>
        </p:blipFill>
        <p:spPr>
          <a:xfrm>
            <a:off x="6534145" y="4801169"/>
            <a:ext cx="2286005" cy="1652019"/>
          </a:xfrm>
          <a:prstGeom prst="rect">
            <a:avLst/>
          </a:prstGeom>
        </p:spPr>
      </p:pic>
      <p:sp>
        <p:nvSpPr>
          <p:cNvPr id="11" name="Underrubrik 2"/>
          <p:cNvSpPr>
            <a:spLocks noGrp="1"/>
          </p:cNvSpPr>
          <p:nvPr>
            <p:ph type="subTitle" idx="1"/>
          </p:nvPr>
        </p:nvSpPr>
        <p:spPr>
          <a:xfrm>
            <a:off x="811211" y="2552700"/>
            <a:ext cx="8017200" cy="1752600"/>
          </a:xfrm>
        </p:spPr>
        <p:txBody>
          <a:bodyPr>
            <a:normAutofit/>
          </a:bodyPr>
          <a:lstStyle>
            <a:lvl1pPr marL="0" indent="0" algn="l">
              <a:buNone/>
              <a:defRPr sz="2400" b="1" cap="all"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dirty="0"/>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7" name="Platshållare för sidfot 4"/>
          <p:cNvSpPr>
            <a:spLocks noGrp="1"/>
          </p:cNvSpPr>
          <p:nvPr>
            <p:ph type="ftr" sz="quarter" idx="3"/>
          </p:nvPr>
        </p:nvSpPr>
        <p:spPr>
          <a:xfrm>
            <a:off x="804863" y="750665"/>
            <a:ext cx="3767137" cy="180000"/>
          </a:xfrm>
          <a:prstGeom prst="rect">
            <a:avLst/>
          </a:prstGeom>
        </p:spPr>
        <p:txBody>
          <a:bodyPr vert="horz" lIns="91440" tIns="45720" rIns="91440" bIns="18000" rtlCol="0" anchor="b"/>
          <a:lstStyle>
            <a:lvl1pPr algn="l">
              <a:defRPr sz="1000" b="1">
                <a:solidFill>
                  <a:srgbClr val="B5ACBD"/>
                </a:solidFill>
                <a:latin typeface="Arial" pitchFamily="34" charset="0"/>
                <a:cs typeface="Arial" pitchFamily="34" charset="0"/>
              </a:defRPr>
            </a:lvl1pPr>
          </a:lstStyle>
          <a:p>
            <a:r>
              <a:rPr lang="sv-SE" smtClean="0"/>
              <a:t>HSB - Titel, datum</a:t>
            </a:r>
            <a:endParaRPr lang="sv-SE" dirty="0"/>
          </a:p>
        </p:txBody>
      </p:sp>
      <p:sp>
        <p:nvSpPr>
          <p:cNvPr id="6" name="Platshållare för bildnummer 7"/>
          <p:cNvSpPr>
            <a:spLocks noGrp="1"/>
          </p:cNvSpPr>
          <p:nvPr>
            <p:ph type="sldNum" sz="quarter" idx="4"/>
          </p:nvPr>
        </p:nvSpPr>
        <p:spPr>
          <a:xfrm>
            <a:off x="7467110" y="6552000"/>
            <a:ext cx="1440000" cy="180000"/>
          </a:xfrm>
          <a:prstGeom prst="rect">
            <a:avLst/>
          </a:prstGeom>
        </p:spPr>
        <p:txBody>
          <a:bodyPr vert="horz" lIns="91440" tIns="45720" rIns="91440" bIns="45720" rtlCol="0" anchor="ctr"/>
          <a:lstStyle>
            <a:lvl1pPr algn="r">
              <a:defRPr sz="1000">
                <a:solidFill>
                  <a:srgbClr val="B5ACBD"/>
                </a:solidFill>
              </a:defRPr>
            </a:lvl1pPr>
          </a:lstStyle>
          <a:p>
            <a:fld id="{1640517B-496C-4915-B1FA-CFBC95BD17AA}" type="slidenum">
              <a:rPr lang="sv-SE" smtClean="0"/>
              <a:pPr/>
              <a:t>‹#›</a:t>
            </a:fld>
            <a:endParaRPr lang="sv-SE"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04862" y="1628800"/>
            <a:ext cx="8015287" cy="3600400"/>
          </a:xfrm>
        </p:spPr>
        <p:txBody>
          <a:bodyPr anchor="ctr" anchorCtr="0"/>
          <a:lstStyle>
            <a:lvl1pPr algn="l">
              <a:defRPr sz="5400" b="1" cap="all"/>
            </a:lvl1pPr>
          </a:lstStyle>
          <a:p>
            <a:r>
              <a:rPr lang="sv-SE" smtClean="0"/>
              <a:t>Klicka här för att ändra format</a:t>
            </a:r>
            <a:endParaRPr lang="sv-SE" dirty="0"/>
          </a:p>
        </p:txBody>
      </p:sp>
      <p:sp>
        <p:nvSpPr>
          <p:cNvPr id="7" name="Platshållare för sidfot 4"/>
          <p:cNvSpPr>
            <a:spLocks noGrp="1"/>
          </p:cNvSpPr>
          <p:nvPr>
            <p:ph type="ftr" sz="quarter" idx="3"/>
          </p:nvPr>
        </p:nvSpPr>
        <p:spPr>
          <a:xfrm>
            <a:off x="804863" y="750665"/>
            <a:ext cx="3767137" cy="180000"/>
          </a:xfrm>
          <a:prstGeom prst="rect">
            <a:avLst/>
          </a:prstGeom>
        </p:spPr>
        <p:txBody>
          <a:bodyPr vert="horz" lIns="91440" tIns="45720" rIns="91440" bIns="18000" rtlCol="0" anchor="b"/>
          <a:lstStyle>
            <a:lvl1pPr algn="l">
              <a:defRPr sz="1000" b="1">
                <a:solidFill>
                  <a:srgbClr val="B5ACBD"/>
                </a:solidFill>
                <a:latin typeface="Arial" pitchFamily="34" charset="0"/>
                <a:cs typeface="Arial" pitchFamily="34" charset="0"/>
              </a:defRPr>
            </a:lvl1pPr>
          </a:lstStyle>
          <a:p>
            <a:r>
              <a:rPr lang="sv-SE" smtClean="0"/>
              <a:t>HSB - Titel, datum</a:t>
            </a:r>
            <a:endParaRPr lang="sv-SE" dirty="0"/>
          </a:p>
        </p:txBody>
      </p:sp>
      <p:sp>
        <p:nvSpPr>
          <p:cNvPr id="5" name="Platshållare för bildnummer 7"/>
          <p:cNvSpPr>
            <a:spLocks noGrp="1"/>
          </p:cNvSpPr>
          <p:nvPr>
            <p:ph type="sldNum" sz="quarter" idx="4"/>
          </p:nvPr>
        </p:nvSpPr>
        <p:spPr>
          <a:xfrm>
            <a:off x="7467110" y="6552000"/>
            <a:ext cx="1440000" cy="180000"/>
          </a:xfrm>
          <a:prstGeom prst="rect">
            <a:avLst/>
          </a:prstGeom>
        </p:spPr>
        <p:txBody>
          <a:bodyPr vert="horz" lIns="91440" tIns="45720" rIns="91440" bIns="45720" rtlCol="0" anchor="ctr"/>
          <a:lstStyle>
            <a:lvl1pPr algn="r">
              <a:defRPr sz="1000">
                <a:solidFill>
                  <a:srgbClr val="B5ACBD"/>
                </a:solidFill>
              </a:defRPr>
            </a:lvl1pPr>
          </a:lstStyle>
          <a:p>
            <a:fld id="{1640517B-496C-4915-B1FA-CFBC95BD17AA}" type="slidenum">
              <a:rPr lang="sv-SE" smtClean="0"/>
              <a:pPr/>
              <a:t>‹#›</a:t>
            </a:fld>
            <a:endParaRPr lang="sv-SE"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804862" y="2133600"/>
            <a:ext cx="3960000" cy="4319587"/>
          </a:xfrm>
        </p:spPr>
        <p:txBody>
          <a:bodyPr/>
          <a:lstStyle>
            <a:lvl1pPr>
              <a:defRPr sz="2400"/>
            </a:lvl1pPr>
            <a:lvl2pPr>
              <a:defRPr sz="2000"/>
            </a:lvl2pPr>
            <a:lvl3pPr>
              <a:defRPr sz="1500"/>
            </a:lvl3pPr>
            <a:lvl4pPr>
              <a:defRPr sz="1100"/>
            </a:lvl4pPr>
            <a:lvl5pPr>
              <a:defRPr sz="9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innehåll 3"/>
          <p:cNvSpPr>
            <a:spLocks noGrp="1"/>
          </p:cNvSpPr>
          <p:nvPr>
            <p:ph sz="half" idx="2"/>
          </p:nvPr>
        </p:nvSpPr>
        <p:spPr>
          <a:xfrm>
            <a:off x="4860472" y="2133600"/>
            <a:ext cx="3960000" cy="4319587"/>
          </a:xfrm>
        </p:spPr>
        <p:txBody>
          <a:bodyPr/>
          <a:lstStyle>
            <a:lvl1pPr>
              <a:defRPr sz="2400"/>
            </a:lvl1pPr>
            <a:lvl2pPr>
              <a:defRPr sz="2000"/>
            </a:lvl2pPr>
            <a:lvl3pPr>
              <a:defRPr sz="1500"/>
            </a:lvl3pPr>
            <a:lvl4pPr>
              <a:defRPr sz="1100"/>
            </a:lvl4pPr>
            <a:lvl5pPr>
              <a:defRPr sz="9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8" name="Platshållare för sidfot 4"/>
          <p:cNvSpPr>
            <a:spLocks noGrp="1"/>
          </p:cNvSpPr>
          <p:nvPr>
            <p:ph type="ftr" sz="quarter" idx="3"/>
          </p:nvPr>
        </p:nvSpPr>
        <p:spPr>
          <a:xfrm>
            <a:off x="804863" y="750665"/>
            <a:ext cx="3767137" cy="180000"/>
          </a:xfrm>
          <a:prstGeom prst="rect">
            <a:avLst/>
          </a:prstGeom>
        </p:spPr>
        <p:txBody>
          <a:bodyPr vert="horz" lIns="91440" tIns="45720" rIns="91440" bIns="18000" rtlCol="0" anchor="b"/>
          <a:lstStyle>
            <a:lvl1pPr algn="l">
              <a:defRPr sz="1000" b="1">
                <a:solidFill>
                  <a:srgbClr val="B5ACBD"/>
                </a:solidFill>
                <a:latin typeface="Arial" pitchFamily="34" charset="0"/>
                <a:cs typeface="Arial" pitchFamily="34" charset="0"/>
              </a:defRPr>
            </a:lvl1pPr>
          </a:lstStyle>
          <a:p>
            <a:r>
              <a:rPr lang="sv-SE" smtClean="0"/>
              <a:t>HSB - Titel, datum</a:t>
            </a:r>
            <a:endParaRPr lang="sv-SE" dirty="0"/>
          </a:p>
        </p:txBody>
      </p:sp>
      <p:sp>
        <p:nvSpPr>
          <p:cNvPr id="7" name="Platshållare för bildnummer 7"/>
          <p:cNvSpPr>
            <a:spLocks noGrp="1"/>
          </p:cNvSpPr>
          <p:nvPr>
            <p:ph type="sldNum" sz="quarter" idx="4"/>
          </p:nvPr>
        </p:nvSpPr>
        <p:spPr>
          <a:xfrm>
            <a:off x="7467110" y="6552000"/>
            <a:ext cx="1440000" cy="180000"/>
          </a:xfrm>
          <a:prstGeom prst="rect">
            <a:avLst/>
          </a:prstGeom>
        </p:spPr>
        <p:txBody>
          <a:bodyPr vert="horz" lIns="91440" tIns="45720" rIns="91440" bIns="45720" rtlCol="0" anchor="ctr"/>
          <a:lstStyle>
            <a:lvl1pPr algn="r">
              <a:defRPr sz="1000">
                <a:solidFill>
                  <a:srgbClr val="B5ACBD"/>
                </a:solidFill>
              </a:defRPr>
            </a:lvl1pPr>
          </a:lstStyle>
          <a:p>
            <a:fld id="{1640517B-496C-4915-B1FA-CFBC95BD17AA}" type="slidenum">
              <a:rPr lang="sv-SE" smtClean="0"/>
              <a:pPr/>
              <a:t>‹#›</a:t>
            </a:fld>
            <a:endParaRPr lang="sv-SE"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ast bild">
    <p:spTree>
      <p:nvGrpSpPr>
        <p:cNvPr id="1" name=""/>
        <p:cNvGrpSpPr/>
        <p:nvPr/>
      </p:nvGrpSpPr>
      <p:grpSpPr>
        <a:xfrm>
          <a:off x="0" y="0"/>
          <a:ext cx="0" cy="0"/>
          <a:chOff x="0" y="0"/>
          <a:chExt cx="0" cy="0"/>
        </a:xfrm>
      </p:grpSpPr>
      <p:sp>
        <p:nvSpPr>
          <p:cNvPr id="7" name="Platshållare för bild 6"/>
          <p:cNvSpPr>
            <a:spLocks noGrp="1"/>
          </p:cNvSpPr>
          <p:nvPr>
            <p:ph type="pic" sz="quarter" idx="13"/>
          </p:nvPr>
        </p:nvSpPr>
        <p:spPr>
          <a:xfrm>
            <a:off x="395289" y="1095375"/>
            <a:ext cx="8424862" cy="5357813"/>
          </a:xfrm>
        </p:spPr>
        <p:txBody>
          <a:bodyPr/>
          <a:lstStyle/>
          <a:p>
            <a:r>
              <a:rPr lang="sv-SE" smtClean="0"/>
              <a:t>Klicka på ikonen för att lägga till en bild</a:t>
            </a:r>
            <a:endParaRPr lang="sv-SE"/>
          </a:p>
        </p:txBody>
      </p:sp>
      <p:sp>
        <p:nvSpPr>
          <p:cNvPr id="6" name="Platshållare för sidfot 4"/>
          <p:cNvSpPr>
            <a:spLocks noGrp="1"/>
          </p:cNvSpPr>
          <p:nvPr>
            <p:ph type="ftr" sz="quarter" idx="3"/>
          </p:nvPr>
        </p:nvSpPr>
        <p:spPr>
          <a:xfrm>
            <a:off x="804863" y="750665"/>
            <a:ext cx="3767137" cy="180000"/>
          </a:xfrm>
          <a:prstGeom prst="rect">
            <a:avLst/>
          </a:prstGeom>
        </p:spPr>
        <p:txBody>
          <a:bodyPr vert="horz" lIns="91440" tIns="45720" rIns="91440" bIns="18000" rtlCol="0" anchor="b"/>
          <a:lstStyle>
            <a:lvl1pPr algn="l">
              <a:defRPr sz="1000" b="1">
                <a:solidFill>
                  <a:srgbClr val="B5ACBD"/>
                </a:solidFill>
                <a:latin typeface="Arial" pitchFamily="34" charset="0"/>
                <a:cs typeface="Arial" pitchFamily="34" charset="0"/>
              </a:defRPr>
            </a:lvl1pPr>
          </a:lstStyle>
          <a:p>
            <a:r>
              <a:rPr lang="sv-SE" smtClean="0"/>
              <a:t>HSB - Titel, datum</a:t>
            </a:r>
            <a:endParaRPr lang="sv-SE" dirty="0"/>
          </a:p>
        </p:txBody>
      </p:sp>
      <p:sp>
        <p:nvSpPr>
          <p:cNvPr id="5" name="Platshållare för bildnummer 7"/>
          <p:cNvSpPr>
            <a:spLocks noGrp="1"/>
          </p:cNvSpPr>
          <p:nvPr>
            <p:ph type="sldNum" sz="quarter" idx="4"/>
          </p:nvPr>
        </p:nvSpPr>
        <p:spPr>
          <a:xfrm>
            <a:off x="7467110" y="6552000"/>
            <a:ext cx="1440000" cy="180000"/>
          </a:xfrm>
          <a:prstGeom prst="rect">
            <a:avLst/>
          </a:prstGeom>
        </p:spPr>
        <p:txBody>
          <a:bodyPr vert="horz" lIns="91440" tIns="45720" rIns="91440" bIns="45720" rtlCol="0" anchor="ctr"/>
          <a:lstStyle>
            <a:lvl1pPr algn="r">
              <a:defRPr sz="1000">
                <a:solidFill>
                  <a:srgbClr val="B5ACBD"/>
                </a:solidFill>
              </a:defRPr>
            </a:lvl1pPr>
          </a:lstStyle>
          <a:p>
            <a:fld id="{1640517B-496C-4915-B1FA-CFBC95BD17AA}" type="slidenum">
              <a:rPr lang="sv-SE" smtClean="0"/>
              <a:pPr/>
              <a:t>‹#›</a:t>
            </a:fld>
            <a:endParaRPr lang="sv-SE"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6" name="Platshållare för sidfot 4"/>
          <p:cNvSpPr>
            <a:spLocks noGrp="1"/>
          </p:cNvSpPr>
          <p:nvPr>
            <p:ph type="ftr" sz="quarter" idx="3"/>
          </p:nvPr>
        </p:nvSpPr>
        <p:spPr>
          <a:xfrm>
            <a:off x="804863" y="750665"/>
            <a:ext cx="3767137" cy="180000"/>
          </a:xfrm>
          <a:prstGeom prst="rect">
            <a:avLst/>
          </a:prstGeom>
        </p:spPr>
        <p:txBody>
          <a:bodyPr vert="horz" lIns="91440" tIns="45720" rIns="91440" bIns="18000" rtlCol="0" anchor="b"/>
          <a:lstStyle>
            <a:lvl1pPr algn="l">
              <a:defRPr sz="1000" b="1">
                <a:solidFill>
                  <a:srgbClr val="B5ACBD"/>
                </a:solidFill>
                <a:latin typeface="Arial" pitchFamily="34" charset="0"/>
                <a:cs typeface="Arial" pitchFamily="34" charset="0"/>
              </a:defRPr>
            </a:lvl1pPr>
          </a:lstStyle>
          <a:p>
            <a:r>
              <a:rPr lang="sv-SE" smtClean="0"/>
              <a:t>HSB - Titel, datum</a:t>
            </a:r>
            <a:endParaRPr lang="sv-SE" dirty="0"/>
          </a:p>
        </p:txBody>
      </p:sp>
      <p:sp>
        <p:nvSpPr>
          <p:cNvPr id="5" name="Platshållare för bildnummer 7"/>
          <p:cNvSpPr>
            <a:spLocks noGrp="1"/>
          </p:cNvSpPr>
          <p:nvPr>
            <p:ph type="sldNum" sz="quarter" idx="4"/>
          </p:nvPr>
        </p:nvSpPr>
        <p:spPr>
          <a:xfrm>
            <a:off x="7467110" y="6552000"/>
            <a:ext cx="1440000" cy="180000"/>
          </a:xfrm>
          <a:prstGeom prst="rect">
            <a:avLst/>
          </a:prstGeom>
        </p:spPr>
        <p:txBody>
          <a:bodyPr vert="horz" lIns="91440" tIns="45720" rIns="91440" bIns="45720" rtlCol="0" anchor="ctr"/>
          <a:lstStyle>
            <a:lvl1pPr algn="r">
              <a:defRPr sz="1000">
                <a:solidFill>
                  <a:srgbClr val="B5ACBD"/>
                </a:solidFill>
              </a:defRPr>
            </a:lvl1pPr>
          </a:lstStyle>
          <a:p>
            <a:fld id="{1640517B-496C-4915-B1FA-CFBC95BD17AA}" type="slidenum">
              <a:rPr lang="sv-SE" smtClean="0"/>
              <a:pPr/>
              <a:t>‹#›</a:t>
            </a:fld>
            <a:endParaRPr lang="sv-SE"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5" name="Platshållare för sidfot 4"/>
          <p:cNvSpPr>
            <a:spLocks noGrp="1"/>
          </p:cNvSpPr>
          <p:nvPr>
            <p:ph type="ftr" sz="quarter" idx="3"/>
          </p:nvPr>
        </p:nvSpPr>
        <p:spPr>
          <a:xfrm>
            <a:off x="804863" y="750665"/>
            <a:ext cx="3767137" cy="180000"/>
          </a:xfrm>
          <a:prstGeom prst="rect">
            <a:avLst/>
          </a:prstGeom>
        </p:spPr>
        <p:txBody>
          <a:bodyPr vert="horz" lIns="91440" tIns="45720" rIns="91440" bIns="18000" rtlCol="0" anchor="b"/>
          <a:lstStyle>
            <a:lvl1pPr algn="l">
              <a:defRPr sz="1000" b="1">
                <a:solidFill>
                  <a:srgbClr val="B5ACBD"/>
                </a:solidFill>
                <a:latin typeface="Arial" pitchFamily="34" charset="0"/>
                <a:cs typeface="Arial" pitchFamily="34" charset="0"/>
              </a:defRPr>
            </a:lvl1pPr>
          </a:lstStyle>
          <a:p>
            <a:r>
              <a:rPr lang="sv-SE" smtClean="0"/>
              <a:t>HSB - Titel, datum</a:t>
            </a:r>
            <a:endParaRPr lang="sv-SE" dirty="0"/>
          </a:p>
        </p:txBody>
      </p:sp>
      <p:sp>
        <p:nvSpPr>
          <p:cNvPr id="3" name="Platshållare för bildnummer 7"/>
          <p:cNvSpPr>
            <a:spLocks noGrp="1"/>
          </p:cNvSpPr>
          <p:nvPr>
            <p:ph type="sldNum" sz="quarter" idx="4"/>
          </p:nvPr>
        </p:nvSpPr>
        <p:spPr>
          <a:xfrm>
            <a:off x="7467110" y="6552000"/>
            <a:ext cx="1440000" cy="180000"/>
          </a:xfrm>
          <a:prstGeom prst="rect">
            <a:avLst/>
          </a:prstGeom>
        </p:spPr>
        <p:txBody>
          <a:bodyPr vert="horz" lIns="91440" tIns="45720" rIns="91440" bIns="45720" rtlCol="0" anchor="ctr"/>
          <a:lstStyle>
            <a:lvl1pPr algn="r">
              <a:defRPr sz="1000">
                <a:solidFill>
                  <a:srgbClr val="B5ACBD"/>
                </a:solidFill>
              </a:defRPr>
            </a:lvl1pPr>
          </a:lstStyle>
          <a:p>
            <a:fld id="{1640517B-496C-4915-B1FA-CFBC95BD17AA}" type="slidenum">
              <a:rPr lang="sv-SE" smtClean="0"/>
              <a:pPr/>
              <a:t>‹#›</a:t>
            </a:fld>
            <a:endParaRPr lang="sv-SE"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06400" y="982799"/>
            <a:ext cx="8017200" cy="1150057"/>
          </a:xfrm>
          <a:prstGeom prst="rect">
            <a:avLst/>
          </a:prstGeom>
        </p:spPr>
        <p:txBody>
          <a:bodyPr vert="horz" lIns="91440" tIns="45720" rIns="91440" bIns="45720" rtlCol="0" anchor="b">
            <a:noAutofit/>
          </a:bodyPr>
          <a:lstStyle/>
          <a:p>
            <a:r>
              <a:rPr lang="sv-SE" dirty="0" smtClean="0"/>
              <a:t>Klicka här för att ändra format</a:t>
            </a:r>
            <a:endParaRPr lang="sv-SE" dirty="0"/>
          </a:p>
        </p:txBody>
      </p:sp>
      <p:sp>
        <p:nvSpPr>
          <p:cNvPr id="3" name="Platshållare för text 2"/>
          <p:cNvSpPr>
            <a:spLocks noGrp="1"/>
          </p:cNvSpPr>
          <p:nvPr>
            <p:ph type="body" idx="1"/>
          </p:nvPr>
        </p:nvSpPr>
        <p:spPr>
          <a:xfrm>
            <a:off x="804863" y="2132856"/>
            <a:ext cx="8015609" cy="4320480"/>
          </a:xfrm>
          <a:prstGeom prst="rect">
            <a:avLst/>
          </a:prstGeom>
        </p:spPr>
        <p:txBody>
          <a:bodyPr vert="horz" lIns="91440" tIns="45720" rIns="91440" bIns="45720" rtlCol="0">
            <a:norm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Platshållare för sidfot 4"/>
          <p:cNvSpPr>
            <a:spLocks noGrp="1"/>
          </p:cNvSpPr>
          <p:nvPr>
            <p:ph type="ftr" sz="quarter" idx="3"/>
          </p:nvPr>
        </p:nvSpPr>
        <p:spPr>
          <a:xfrm>
            <a:off x="804863" y="750665"/>
            <a:ext cx="3767137" cy="180000"/>
          </a:xfrm>
          <a:prstGeom prst="rect">
            <a:avLst/>
          </a:prstGeom>
        </p:spPr>
        <p:txBody>
          <a:bodyPr vert="horz" lIns="91440" tIns="45720" rIns="91440" bIns="18000" rtlCol="0" anchor="b"/>
          <a:lstStyle>
            <a:lvl1pPr algn="l">
              <a:defRPr sz="1000" b="1">
                <a:solidFill>
                  <a:srgbClr val="B5ACBD"/>
                </a:solidFill>
                <a:latin typeface="Arial" pitchFamily="34" charset="0"/>
                <a:cs typeface="Arial" pitchFamily="34" charset="0"/>
              </a:defRPr>
            </a:lvl1pPr>
          </a:lstStyle>
          <a:p>
            <a:r>
              <a:rPr lang="sv-SE" dirty="0" smtClean="0"/>
              <a:t>HSB - Titel, datum</a:t>
            </a:r>
            <a:endParaRPr lang="sv-SE" dirty="0"/>
          </a:p>
        </p:txBody>
      </p:sp>
      <p:pic>
        <p:nvPicPr>
          <p:cNvPr id="9" name="Bildobjekt 8" descr="Logga2.png"/>
          <p:cNvPicPr>
            <a:picLocks noChangeAspect="1"/>
          </p:cNvPicPr>
          <p:nvPr/>
        </p:nvPicPr>
        <p:blipFill>
          <a:blip r:embed="rId9" cstate="print"/>
          <a:stretch>
            <a:fillRect/>
          </a:stretch>
        </p:blipFill>
        <p:spPr>
          <a:xfrm>
            <a:off x="7884000" y="244800"/>
            <a:ext cx="906782" cy="655321"/>
          </a:xfrm>
          <a:prstGeom prst="rect">
            <a:avLst/>
          </a:prstGeom>
        </p:spPr>
      </p:pic>
      <p:sp>
        <p:nvSpPr>
          <p:cNvPr id="10" name="Line 8"/>
          <p:cNvSpPr>
            <a:spLocks noChangeShapeType="1"/>
          </p:cNvSpPr>
          <p:nvPr/>
        </p:nvSpPr>
        <p:spPr bwMode="auto">
          <a:xfrm>
            <a:off x="396472" y="942975"/>
            <a:ext cx="8424000" cy="0"/>
          </a:xfrm>
          <a:prstGeom prst="line">
            <a:avLst/>
          </a:prstGeom>
          <a:noFill/>
          <a:ln w="19050">
            <a:solidFill>
              <a:srgbClr val="B5ACBD"/>
            </a:solidFill>
            <a:round/>
            <a:headEnd/>
            <a:tailEnd/>
          </a:ln>
        </p:spPr>
        <p:txBody>
          <a:bodyPr wrap="none" anchor="ctr"/>
          <a:lstStyle/>
          <a:p>
            <a:endParaRPr lang="sv-SE"/>
          </a:p>
        </p:txBody>
      </p:sp>
      <p:sp>
        <p:nvSpPr>
          <p:cNvPr id="11" name="Platshållare för bildnummer 7"/>
          <p:cNvSpPr>
            <a:spLocks noGrp="1"/>
          </p:cNvSpPr>
          <p:nvPr>
            <p:ph type="sldNum" sz="quarter" idx="4"/>
          </p:nvPr>
        </p:nvSpPr>
        <p:spPr>
          <a:xfrm>
            <a:off x="7467110" y="6552000"/>
            <a:ext cx="1440000" cy="180000"/>
          </a:xfrm>
          <a:prstGeom prst="rect">
            <a:avLst/>
          </a:prstGeom>
        </p:spPr>
        <p:txBody>
          <a:bodyPr vert="horz" lIns="91440" tIns="45720" rIns="91440" bIns="45720" rtlCol="0" anchor="ctr"/>
          <a:lstStyle>
            <a:lvl1pPr algn="r">
              <a:defRPr sz="1000">
                <a:solidFill>
                  <a:srgbClr val="B5ACBD"/>
                </a:solidFill>
              </a:defRPr>
            </a:lvl1pPr>
          </a:lstStyle>
          <a:p>
            <a:fld id="{1640517B-496C-4915-B1FA-CFBC95BD17AA}" type="slidenum">
              <a:rPr lang="sv-SE" smtClean="0"/>
              <a:pPr/>
              <a:t>‹#›</a:t>
            </a:fld>
            <a:endParaRPr lang="sv-SE"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6" r:id="rId5"/>
    <p:sldLayoutId id="2147483654" r:id="rId6"/>
    <p:sldLayoutId id="2147483655" r:id="rId7"/>
  </p:sldLayoutIdLst>
  <p:hf sldNum="0" hdr="0" ftr="0" dt="0"/>
  <p:txStyles>
    <p:titleStyle>
      <a:lvl1pPr algn="l" defTabSz="914400" rtl="0" eaLnBrk="1" latinLnBrk="0" hangingPunct="1">
        <a:spcBef>
          <a:spcPct val="0"/>
        </a:spcBef>
        <a:buNone/>
        <a:defRPr sz="3600" b="1" kern="1200" cap="all" baseline="0">
          <a:solidFill>
            <a:schemeClr val="tx1"/>
          </a:solidFill>
          <a:latin typeface="Arial" pitchFamily="34" charset="0"/>
          <a:ea typeface="+mj-ea"/>
          <a:cs typeface="Arial" pitchFamily="34" charset="0"/>
        </a:defRPr>
      </a:lvl1pPr>
    </p:titleStyle>
    <p:bodyStyle>
      <a:lvl1pPr marL="216000" indent="-216000" algn="l" defTabSz="914400" rtl="0" eaLnBrk="1" latinLnBrk="0" hangingPunct="1">
        <a:spcBef>
          <a:spcPts val="600"/>
        </a:spcBef>
        <a:buClr>
          <a:schemeClr val="accent2"/>
        </a:buClr>
        <a:buSzPct val="120000"/>
        <a:buFont typeface="Arial" pitchFamily="34" charset="0"/>
        <a:buChar char="•"/>
        <a:defRPr sz="2800" kern="1200">
          <a:solidFill>
            <a:srgbClr val="4B4B4B"/>
          </a:solidFill>
          <a:latin typeface="Arial" pitchFamily="34" charset="0"/>
          <a:ea typeface="+mn-ea"/>
          <a:cs typeface="Arial" pitchFamily="34" charset="0"/>
        </a:defRPr>
      </a:lvl1pPr>
      <a:lvl2pPr marL="490538" indent="-274638" algn="l" defTabSz="914400" rtl="0" eaLnBrk="1" latinLnBrk="0" hangingPunct="1">
        <a:spcBef>
          <a:spcPts val="600"/>
        </a:spcBef>
        <a:buClr>
          <a:schemeClr val="accent2"/>
        </a:buClr>
        <a:buFont typeface="Arial" pitchFamily="34" charset="0"/>
        <a:buChar char="‒"/>
        <a:tabLst/>
        <a:defRPr sz="2400" kern="1200">
          <a:solidFill>
            <a:srgbClr val="4B4B4B"/>
          </a:solidFill>
          <a:latin typeface="Arial" pitchFamily="34" charset="0"/>
          <a:ea typeface="+mn-ea"/>
          <a:cs typeface="Arial" pitchFamily="34" charset="0"/>
        </a:defRPr>
      </a:lvl2pPr>
      <a:lvl3pPr marL="717550" indent="-271463" algn="l" defTabSz="914400" rtl="0" eaLnBrk="1" latinLnBrk="0" hangingPunct="1">
        <a:spcBef>
          <a:spcPts val="600"/>
        </a:spcBef>
        <a:buClr>
          <a:schemeClr val="accent2"/>
        </a:buClr>
        <a:buFont typeface="Arial" pitchFamily="34" charset="0"/>
        <a:buChar char="‒"/>
        <a:defRPr sz="2000" kern="1200">
          <a:solidFill>
            <a:srgbClr val="4B4B4B"/>
          </a:solidFill>
          <a:latin typeface="Arial" pitchFamily="34" charset="0"/>
          <a:ea typeface="+mn-ea"/>
          <a:cs typeface="Arial" pitchFamily="34" charset="0"/>
        </a:defRPr>
      </a:lvl3pPr>
      <a:lvl4pPr marL="849313" indent="-220663" algn="l" defTabSz="914400" rtl="0" eaLnBrk="1" latinLnBrk="0" hangingPunct="1">
        <a:spcBef>
          <a:spcPts val="600"/>
        </a:spcBef>
        <a:buClr>
          <a:schemeClr val="accent2"/>
        </a:buClr>
        <a:buFont typeface="Arial" pitchFamily="34" charset="0"/>
        <a:buChar char="–"/>
        <a:defRPr sz="1500" kern="1200">
          <a:solidFill>
            <a:srgbClr val="4B4B4B"/>
          </a:solidFill>
          <a:latin typeface="Arial" pitchFamily="34" charset="0"/>
          <a:ea typeface="+mn-ea"/>
          <a:cs typeface="Arial" pitchFamily="34" charset="0"/>
        </a:defRPr>
      </a:lvl4pPr>
      <a:lvl5pPr marL="987425" indent="-195263" algn="l" defTabSz="914400" rtl="0" eaLnBrk="1" latinLnBrk="0" hangingPunct="1">
        <a:spcBef>
          <a:spcPts val="600"/>
        </a:spcBef>
        <a:buClr>
          <a:schemeClr val="accent2"/>
        </a:buClr>
        <a:buFont typeface="Arial" pitchFamily="34" charset="0"/>
        <a:buChar char="»"/>
        <a:defRPr sz="1100" kern="1200">
          <a:solidFill>
            <a:srgbClr val="4B4B4B"/>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mailto:brfwebb@hsb.se"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hsbse-test.hsb.se/stockholm/brf/norrskenet"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hsbse-test.hsb.se/Util/login.aspx"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smtClean="0"/>
              <a:t>Välkomna! </a:t>
            </a:r>
            <a:endParaRPr lang="sv-SE" dirty="0"/>
          </a:p>
        </p:txBody>
      </p:sp>
      <p:sp>
        <p:nvSpPr>
          <p:cNvPr id="3" name="Underrubrik 2"/>
          <p:cNvSpPr>
            <a:spLocks noGrp="1"/>
          </p:cNvSpPr>
          <p:nvPr>
            <p:ph type="subTitle" idx="1"/>
          </p:nvPr>
        </p:nvSpPr>
        <p:spPr>
          <a:xfrm>
            <a:off x="827584" y="2708920"/>
            <a:ext cx="8017200" cy="1752600"/>
          </a:xfrm>
        </p:spPr>
        <p:txBody>
          <a:bodyPr/>
          <a:lstStyle/>
          <a:p>
            <a:r>
              <a:rPr lang="sv-SE" dirty="0" smtClean="0"/>
              <a:t>GRUNDLÄGGANDE UTBILDNING I BRF-WEBBSIDOR: EPISERVER</a:t>
            </a:r>
            <a:endParaRPr lang="sv-SE"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6400" y="982799"/>
            <a:ext cx="8017200" cy="718009"/>
          </a:xfrm>
        </p:spPr>
        <p:txBody>
          <a:bodyPr/>
          <a:lstStyle/>
          <a:p>
            <a:r>
              <a:rPr lang="sv-SE" dirty="0" smtClean="0"/>
              <a:t>ÖVNING 2: LÄGG IN EN NYHET</a:t>
            </a:r>
            <a:endParaRPr lang="sv-SE" dirty="0"/>
          </a:p>
        </p:txBody>
      </p:sp>
      <p:sp>
        <p:nvSpPr>
          <p:cNvPr id="3" name="Platshållare för innehåll 2"/>
          <p:cNvSpPr>
            <a:spLocks noGrp="1"/>
          </p:cNvSpPr>
          <p:nvPr>
            <p:ph idx="1"/>
          </p:nvPr>
        </p:nvSpPr>
        <p:spPr>
          <a:xfrm>
            <a:off x="804863" y="1988840"/>
            <a:ext cx="8015609" cy="4464496"/>
          </a:xfrm>
        </p:spPr>
        <p:txBody>
          <a:bodyPr/>
          <a:lstStyle/>
          <a:p>
            <a:r>
              <a:rPr lang="sv-SE" dirty="0" smtClean="0"/>
              <a:t>Innehåll kan publiceras som en nyhet, kalenderhändelse eller helt egen sida (med undersidor)</a:t>
            </a:r>
          </a:p>
          <a:p>
            <a:r>
              <a:rPr lang="sv-SE" dirty="0" smtClean="0">
                <a:solidFill>
                  <a:schemeClr val="accent3"/>
                </a:solidFill>
              </a:rPr>
              <a:t>Övning 2: Gå till nyheter i navigationen. Tryck på Skapa nyhet. Lägg in en exempelnyhet och bild och publicera. Kolla sedan att nyheten hamnar på förstasidan (sker automatiskt).  </a:t>
            </a:r>
          </a:p>
          <a:p>
            <a:endParaRPr lang="sv-SE" dirty="0" smtClean="0"/>
          </a:p>
          <a:p>
            <a:endParaRPr lang="sv-SE"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11560" y="1486855"/>
            <a:ext cx="8017200" cy="718009"/>
          </a:xfrm>
        </p:spPr>
        <p:txBody>
          <a:bodyPr/>
          <a:lstStyle/>
          <a:p>
            <a:r>
              <a:rPr lang="sv-SE" dirty="0" smtClean="0"/>
              <a:t>ÖVNING 3: LÄGG IN EN KALENDERHÄNDELSE</a:t>
            </a:r>
            <a:endParaRPr lang="sv-SE" dirty="0"/>
          </a:p>
        </p:txBody>
      </p:sp>
      <p:sp>
        <p:nvSpPr>
          <p:cNvPr id="3" name="Platshållare för innehåll 2"/>
          <p:cNvSpPr>
            <a:spLocks noGrp="1"/>
          </p:cNvSpPr>
          <p:nvPr>
            <p:ph idx="1"/>
          </p:nvPr>
        </p:nvSpPr>
        <p:spPr>
          <a:xfrm>
            <a:off x="804863" y="2492896"/>
            <a:ext cx="8015609" cy="3960440"/>
          </a:xfrm>
        </p:spPr>
        <p:txBody>
          <a:bodyPr/>
          <a:lstStyle/>
          <a:p>
            <a:r>
              <a:rPr lang="sv-SE" dirty="0" smtClean="0"/>
              <a:t>Skillnaden på nyhet och kalenderhändelse: kalenderhändelser visas i kalendern med datum och tid och passar bättre att använda för konkreta kommande händelser  </a:t>
            </a:r>
          </a:p>
          <a:p>
            <a:r>
              <a:rPr lang="sv-SE" dirty="0" smtClean="0">
                <a:solidFill>
                  <a:schemeClr val="accent3"/>
                </a:solidFill>
              </a:rPr>
              <a:t>Övning 3: Gå till kalender. Tryck på redigera. Lägg in en kalenderhändelse med tid och datum. Tryck på publicera. </a:t>
            </a:r>
          </a:p>
          <a:p>
            <a:endParaRPr lang="sv-SE"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83568" y="836712"/>
            <a:ext cx="8017200" cy="1296144"/>
          </a:xfrm>
        </p:spPr>
        <p:txBody>
          <a:bodyPr/>
          <a:lstStyle/>
          <a:p>
            <a:r>
              <a:rPr lang="sv-SE" dirty="0" smtClean="0"/>
              <a:t>ÖVNING 4: LÄGG IN EN NY SIDA</a:t>
            </a:r>
            <a:br>
              <a:rPr lang="sv-SE" dirty="0" smtClean="0"/>
            </a:br>
            <a:endParaRPr lang="sv-SE" dirty="0"/>
          </a:p>
        </p:txBody>
      </p:sp>
      <p:sp>
        <p:nvSpPr>
          <p:cNvPr id="3" name="Platshållare för innehåll 2"/>
          <p:cNvSpPr>
            <a:spLocks noGrp="1"/>
          </p:cNvSpPr>
          <p:nvPr>
            <p:ph idx="1"/>
          </p:nvPr>
        </p:nvSpPr>
        <p:spPr>
          <a:xfrm>
            <a:off x="804863" y="1844824"/>
            <a:ext cx="8015609" cy="4608512"/>
          </a:xfrm>
        </p:spPr>
        <p:txBody>
          <a:bodyPr/>
          <a:lstStyle/>
          <a:p>
            <a:r>
              <a:rPr lang="sv-SE" dirty="0" smtClean="0">
                <a:solidFill>
                  <a:schemeClr val="accent3"/>
                </a:solidFill>
              </a:rPr>
              <a:t>Övning 4: Gå till startsidan (tryck på huset). Tryck på Ny sida (bredvid Redigera). Välj namn för sidan samt visa i navigering. Fyll sidan med innehåll och tryck sedan på publicera. </a:t>
            </a:r>
          </a:p>
          <a:p>
            <a:r>
              <a:rPr lang="sv-SE" dirty="0" smtClean="0">
                <a:solidFill>
                  <a:schemeClr val="accent3"/>
                </a:solidFill>
              </a:rPr>
              <a:t>För att flytta sidor i navigationen: Gå till startsidan (hemknappen) och välj Flytta sidor, dra sedan sidorna i den ordning de ska visas. </a:t>
            </a:r>
            <a:endParaRPr lang="sv-SE" dirty="0">
              <a:solidFill>
                <a:schemeClr val="accent3"/>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6400" y="982799"/>
            <a:ext cx="8017200" cy="718009"/>
          </a:xfrm>
        </p:spPr>
        <p:txBody>
          <a:bodyPr/>
          <a:lstStyle/>
          <a:p>
            <a:r>
              <a:rPr lang="sv-SE" dirty="0" smtClean="0"/>
              <a:t>SUPPORT OCH UTBILDNING</a:t>
            </a:r>
            <a:endParaRPr lang="sv-SE" dirty="0"/>
          </a:p>
        </p:txBody>
      </p:sp>
      <p:sp>
        <p:nvSpPr>
          <p:cNvPr id="3" name="Platshållare för innehåll 2"/>
          <p:cNvSpPr>
            <a:spLocks noGrp="1"/>
          </p:cNvSpPr>
          <p:nvPr>
            <p:ph idx="1"/>
          </p:nvPr>
        </p:nvSpPr>
        <p:spPr/>
        <p:txBody>
          <a:bodyPr/>
          <a:lstStyle/>
          <a:p>
            <a:r>
              <a:rPr lang="sv-SE" dirty="0" smtClean="0"/>
              <a:t>Support för </a:t>
            </a:r>
            <a:r>
              <a:rPr lang="sv-SE" dirty="0" err="1" smtClean="0"/>
              <a:t>brf-webbsidor</a:t>
            </a:r>
            <a:r>
              <a:rPr lang="sv-SE" dirty="0" smtClean="0"/>
              <a:t>: </a:t>
            </a:r>
            <a:r>
              <a:rPr lang="sv-SE" dirty="0" err="1" smtClean="0">
                <a:hlinkClick r:id="rId2"/>
              </a:rPr>
              <a:t>brfwebb@hsb.se</a:t>
            </a:r>
            <a:endParaRPr lang="sv-SE" dirty="0" smtClean="0"/>
          </a:p>
          <a:p>
            <a:r>
              <a:rPr lang="sv-SE" dirty="0" smtClean="0"/>
              <a:t>Utbildningar kommer att hållas fysiskt två gånger om året samt via distriktsverksamheten </a:t>
            </a:r>
          </a:p>
          <a:p>
            <a:r>
              <a:rPr lang="sv-SE" dirty="0" smtClean="0"/>
              <a:t>Interaktiv utbildning på </a:t>
            </a:r>
            <a:r>
              <a:rPr lang="sv-SE" dirty="0" err="1" smtClean="0"/>
              <a:t>hsb.se</a:t>
            </a:r>
            <a:r>
              <a:rPr lang="sv-SE" dirty="0" smtClean="0"/>
              <a:t> </a:t>
            </a:r>
            <a:endParaRPr lang="sv-SE"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6400" y="982799"/>
            <a:ext cx="8017200" cy="718009"/>
          </a:xfrm>
        </p:spPr>
        <p:txBody>
          <a:bodyPr/>
          <a:lstStyle/>
          <a:p>
            <a:r>
              <a:rPr lang="sv-SE" dirty="0" smtClean="0"/>
              <a:t>Vad händer nu?</a:t>
            </a:r>
            <a:endParaRPr lang="sv-SE" dirty="0"/>
          </a:p>
        </p:txBody>
      </p:sp>
      <p:sp>
        <p:nvSpPr>
          <p:cNvPr id="3" name="Platshållare för innehåll 2"/>
          <p:cNvSpPr>
            <a:spLocks noGrp="1"/>
          </p:cNvSpPr>
          <p:nvPr>
            <p:ph idx="1"/>
          </p:nvPr>
        </p:nvSpPr>
        <p:spPr>
          <a:xfrm>
            <a:off x="804863" y="1628800"/>
            <a:ext cx="8015609" cy="4968552"/>
          </a:xfrm>
        </p:spPr>
        <p:txBody>
          <a:bodyPr>
            <a:normAutofit fontScale="70000" lnSpcReduction="20000"/>
          </a:bodyPr>
          <a:lstStyle/>
          <a:p>
            <a:pPr marL="0" indent="0">
              <a:buNone/>
            </a:pPr>
            <a:endParaRPr lang="sv-SE" sz="3000" dirty="0" smtClean="0">
              <a:solidFill>
                <a:srgbClr val="FF0000"/>
              </a:solidFill>
            </a:endParaRPr>
          </a:p>
          <a:p>
            <a:r>
              <a:rPr lang="sv-SE" sz="3000" dirty="0" smtClean="0"/>
              <a:t>1 mars stängs Polopoly (gamla webbsidan) ner</a:t>
            </a:r>
          </a:p>
          <a:p>
            <a:r>
              <a:rPr lang="sv-SE" sz="3000" dirty="0" smtClean="0"/>
              <a:t>Utskick kommer med nya inloggningar och </a:t>
            </a:r>
            <a:r>
              <a:rPr lang="sv-SE" sz="3000" dirty="0" err="1" smtClean="0"/>
              <a:t>webbsidesadress</a:t>
            </a:r>
            <a:endParaRPr lang="sv-SE" sz="3000" dirty="0" smtClean="0"/>
          </a:p>
          <a:p>
            <a:r>
              <a:rPr lang="sv-SE" sz="3000" dirty="0" smtClean="0"/>
              <a:t>Styrelsen loggar in med samma inloggningsuppgifter som till HSB Portalen</a:t>
            </a:r>
          </a:p>
          <a:p>
            <a:r>
              <a:rPr lang="sv-SE" sz="3000" dirty="0" smtClean="0"/>
              <a:t>I HSB Portalen kan styrelsen lägga till rollen för nya redaktörer</a:t>
            </a:r>
          </a:p>
          <a:p>
            <a:r>
              <a:rPr lang="sv-SE" sz="3000" dirty="0" smtClean="0"/>
              <a:t>Tips</a:t>
            </a:r>
            <a:r>
              <a:rPr lang="sv-SE" sz="3000" dirty="0"/>
              <a:t>: När brf får tillgång till ny hemsida, gå in och kolla att allt ser OK </a:t>
            </a:r>
            <a:r>
              <a:rPr lang="sv-SE" sz="3000" dirty="0" smtClean="0"/>
              <a:t>ut</a:t>
            </a:r>
          </a:p>
          <a:p>
            <a:r>
              <a:rPr lang="sv-SE" sz="3000" dirty="0"/>
              <a:t>Från och med att ni får tillgång till nya hemsidan kan ni själva redigera i </a:t>
            </a:r>
            <a:r>
              <a:rPr lang="sv-SE" sz="3000" dirty="0" smtClean="0"/>
              <a:t>den</a:t>
            </a:r>
          </a:p>
          <a:p>
            <a:r>
              <a:rPr lang="sv-SE" sz="3000" dirty="0" smtClean="0"/>
              <a:t>HSB finns tillgängliga för support</a:t>
            </a:r>
          </a:p>
          <a:p>
            <a:r>
              <a:rPr lang="sv-SE" sz="3000" dirty="0" smtClean="0"/>
              <a:t>Vill ni ha hjälp med verifiering vill vi att ni hör av er till oss senast vecka 7</a:t>
            </a:r>
            <a:endParaRPr lang="sv-SE" sz="3000" dirty="0"/>
          </a:p>
          <a:p>
            <a:pPr marL="0" indent="0">
              <a:buNone/>
            </a:pPr>
            <a:r>
              <a:rPr lang="sv-SE" dirty="0"/>
              <a:t> </a:t>
            </a:r>
          </a:p>
          <a:p>
            <a:endParaRPr lang="sv-SE" dirty="0"/>
          </a:p>
        </p:txBody>
      </p:sp>
    </p:spTree>
    <p:extLst>
      <p:ext uri="{BB962C8B-B14F-4D97-AF65-F5344CB8AC3E}">
        <p14:creationId xmlns:p14="http://schemas.microsoft.com/office/powerpoint/2010/main" xmlns="" val="18645911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6400" y="982799"/>
            <a:ext cx="8017200" cy="790017"/>
          </a:xfrm>
        </p:spPr>
        <p:txBody>
          <a:bodyPr/>
          <a:lstStyle/>
          <a:p>
            <a:r>
              <a:rPr lang="sv-SE" dirty="0" smtClean="0"/>
              <a:t>Att hålla koll på – AKTUELLT </a:t>
            </a:r>
            <a:endParaRPr lang="sv-SE" dirty="0"/>
          </a:p>
        </p:txBody>
      </p:sp>
      <p:sp>
        <p:nvSpPr>
          <p:cNvPr id="3" name="Platshållare för innehåll 2"/>
          <p:cNvSpPr>
            <a:spLocks noGrp="1"/>
          </p:cNvSpPr>
          <p:nvPr>
            <p:ph idx="1"/>
          </p:nvPr>
        </p:nvSpPr>
        <p:spPr/>
        <p:txBody>
          <a:bodyPr/>
          <a:lstStyle/>
          <a:p>
            <a:r>
              <a:rPr lang="sv-SE" dirty="0" smtClean="0"/>
              <a:t>Ett nytt menyval, ”Om föreningen”, har tillkommit för vissa föreningar</a:t>
            </a:r>
          </a:p>
          <a:p>
            <a:r>
              <a:rPr lang="sv-SE" dirty="0" smtClean="0"/>
              <a:t>Huvudmenyvalet har en egen sida där ni kan beskriva vad den sektionen innehåller</a:t>
            </a:r>
          </a:p>
          <a:p>
            <a:r>
              <a:rPr lang="sv-SE" dirty="0" smtClean="0"/>
              <a:t>Första bilden ligger som huvudbild, övrigt i bildgalleriet</a:t>
            </a:r>
            <a:endParaRPr lang="sv-SE" dirty="0"/>
          </a:p>
        </p:txBody>
      </p:sp>
    </p:spTree>
    <p:extLst>
      <p:ext uri="{BB962C8B-B14F-4D97-AF65-F5344CB8AC3E}">
        <p14:creationId xmlns:p14="http://schemas.microsoft.com/office/powerpoint/2010/main" xmlns="" val="28048132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755576" y="1700808"/>
            <a:ext cx="4701704" cy="1150057"/>
          </a:xfrm>
        </p:spPr>
        <p:txBody>
          <a:bodyPr/>
          <a:lstStyle/>
          <a:p>
            <a:r>
              <a:rPr lang="sv-SE" dirty="0" smtClean="0"/>
              <a:t>Ny tjänst:</a:t>
            </a:r>
            <a:br>
              <a:rPr lang="sv-SE" dirty="0" smtClean="0"/>
            </a:br>
            <a:r>
              <a:rPr lang="sv-SE" dirty="0" smtClean="0">
                <a:solidFill>
                  <a:schemeClr val="accent3"/>
                </a:solidFill>
              </a:rPr>
              <a:t>WEBBREDAKTÖR för BRF  </a:t>
            </a:r>
            <a:endParaRPr lang="sv-SE" dirty="0">
              <a:solidFill>
                <a:schemeClr val="accent3"/>
              </a:solidFill>
            </a:endParaRPr>
          </a:p>
        </p:txBody>
      </p:sp>
      <p:pic>
        <p:nvPicPr>
          <p:cNvPr id="4" name="Bildobjekt 3" descr="IMG_6364_kvinnor.jpg"/>
          <p:cNvPicPr>
            <a:picLocks noChangeAspect="1"/>
          </p:cNvPicPr>
          <p:nvPr/>
        </p:nvPicPr>
        <p:blipFill>
          <a:blip r:embed="rId3" cstate="print"/>
          <a:srcRect l="26047" b="3110"/>
          <a:stretch>
            <a:fillRect/>
          </a:stretch>
        </p:blipFill>
        <p:spPr>
          <a:xfrm>
            <a:off x="5004048" y="1124744"/>
            <a:ext cx="3644580" cy="5733256"/>
          </a:xfrm>
          <a:prstGeom prst="rect">
            <a:avLst/>
          </a:prstGeom>
        </p:spPr>
      </p:pic>
      <p:sp>
        <p:nvSpPr>
          <p:cNvPr id="5" name="textruta 4"/>
          <p:cNvSpPr txBox="1"/>
          <p:nvPr/>
        </p:nvSpPr>
        <p:spPr>
          <a:xfrm rot="-180000">
            <a:off x="5011591" y="2686690"/>
            <a:ext cx="2372030" cy="1384995"/>
          </a:xfrm>
          <a:prstGeom prst="rect">
            <a:avLst/>
          </a:prstGeom>
          <a:noFill/>
        </p:spPr>
        <p:txBody>
          <a:bodyPr wrap="square" rtlCol="0">
            <a:spAutoFit/>
          </a:bodyPr>
          <a:lstStyle/>
          <a:p>
            <a:r>
              <a:rPr lang="sv-SE" sz="2100" dirty="0" smtClean="0">
                <a:solidFill>
                  <a:srgbClr val="4B4B4B"/>
                </a:solidFill>
              </a:rPr>
              <a:t>Ta hjälp av HSB Stockholm – nå ut i bruset med er webbsida! </a:t>
            </a:r>
            <a:endParaRPr lang="sv-SE" sz="2100" dirty="0">
              <a:solidFill>
                <a:srgbClr val="4B4B4B"/>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smtClean="0"/>
              <a:t>NYA </a:t>
            </a:r>
            <a:r>
              <a:rPr lang="sv-SE" dirty="0" err="1" smtClean="0"/>
              <a:t>brf-WEBBsidor</a:t>
            </a:r>
            <a:endParaRPr lang="sv-SE" dirty="0"/>
          </a:p>
        </p:txBody>
      </p:sp>
      <p:sp>
        <p:nvSpPr>
          <p:cNvPr id="3" name="Underrubrik 2"/>
          <p:cNvSpPr>
            <a:spLocks noGrp="1"/>
          </p:cNvSpPr>
          <p:nvPr>
            <p:ph type="subTitle" idx="1"/>
          </p:nvPr>
        </p:nvSpPr>
        <p:spPr/>
        <p:txBody>
          <a:bodyPr/>
          <a:lstStyle/>
          <a:p>
            <a:r>
              <a:rPr lang="sv-SE" dirty="0"/>
              <a:t>Målgruppsfokusering och modernt verktyg vid lansering i februari</a:t>
            </a:r>
          </a:p>
          <a:p>
            <a:endParaRPr lang="sv-SE"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3200" dirty="0" err="1" smtClean="0"/>
              <a:t>Brf-WEBBsidor</a:t>
            </a:r>
            <a:r>
              <a:rPr lang="sv-SE" sz="3200" dirty="0" smtClean="0"/>
              <a:t> får nytt utseende och nytt verktyg</a:t>
            </a:r>
            <a:endParaRPr lang="sv-SE" sz="3200" dirty="0"/>
          </a:p>
        </p:txBody>
      </p:sp>
      <p:sp>
        <p:nvSpPr>
          <p:cNvPr id="4" name="Platshållare för innehåll 3"/>
          <p:cNvSpPr>
            <a:spLocks noGrp="1"/>
          </p:cNvSpPr>
          <p:nvPr>
            <p:ph sz="half" idx="2"/>
          </p:nvPr>
        </p:nvSpPr>
        <p:spPr>
          <a:xfrm>
            <a:off x="4860472" y="2277765"/>
            <a:ext cx="3960000" cy="4319587"/>
          </a:xfrm>
        </p:spPr>
        <p:txBody>
          <a:bodyPr>
            <a:normAutofit lnSpcReduction="10000"/>
          </a:bodyPr>
          <a:lstStyle/>
          <a:p>
            <a:r>
              <a:rPr lang="sv-SE" dirty="0" err="1" smtClean="0"/>
              <a:t>HSBs</a:t>
            </a:r>
            <a:r>
              <a:rPr lang="sv-SE" dirty="0" smtClean="0"/>
              <a:t> webbsidor har funnit sedan 2009</a:t>
            </a:r>
          </a:p>
          <a:p>
            <a:r>
              <a:rPr lang="sv-SE" dirty="0" smtClean="0"/>
              <a:t>Verktyget har hunnit bli gammalt</a:t>
            </a:r>
          </a:p>
          <a:p>
            <a:r>
              <a:rPr lang="sv-SE" dirty="0" smtClean="0"/>
              <a:t>Ganska svårarbetat verktyg och inte anpassat för mobila enheter</a:t>
            </a:r>
          </a:p>
          <a:p>
            <a:r>
              <a:rPr lang="sv-SE" dirty="0" smtClean="0"/>
              <a:t>Nu är det dags för modernare </a:t>
            </a:r>
            <a:r>
              <a:rPr lang="sv-SE" dirty="0" err="1" smtClean="0"/>
              <a:t>brf-webbsidor</a:t>
            </a:r>
            <a:r>
              <a:rPr lang="sv-SE" dirty="0" smtClean="0"/>
              <a:t>, som underlättar kommunikationen i </a:t>
            </a:r>
            <a:r>
              <a:rPr lang="sv-SE" dirty="0" err="1" smtClean="0"/>
              <a:t>brf:en</a:t>
            </a:r>
            <a:endParaRPr lang="sv-SE" dirty="0"/>
          </a:p>
        </p:txBody>
      </p:sp>
      <p:pic>
        <p:nvPicPr>
          <p:cNvPr id="1026" name="Picture 2"/>
          <p:cNvPicPr>
            <a:picLocks noChangeAspect="1" noChangeArrowheads="1"/>
          </p:cNvPicPr>
          <p:nvPr/>
        </p:nvPicPr>
        <p:blipFill>
          <a:blip r:embed="rId2" cstate="print"/>
          <a:srcRect t="10244" r="35433" b="7806"/>
          <a:stretch>
            <a:fillRect/>
          </a:stretch>
        </p:blipFill>
        <p:spPr bwMode="auto">
          <a:xfrm>
            <a:off x="755577" y="2420888"/>
            <a:ext cx="3675408" cy="2520280"/>
          </a:xfrm>
          <a:prstGeom prst="rect">
            <a:avLst/>
          </a:prstGeom>
          <a:noFill/>
          <a:ln w="9525">
            <a:noFill/>
            <a:miter lim="800000"/>
            <a:headEnd/>
            <a:tailEnd/>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xmlns="" val="4270611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3200" dirty="0" smtClean="0"/>
              <a:t>Moderna, målgrupps- och mobilanpassade </a:t>
            </a:r>
            <a:r>
              <a:rPr lang="sv-SE" sz="3200" dirty="0" err="1" smtClean="0"/>
              <a:t>brf-webbsidor</a:t>
            </a:r>
            <a:endParaRPr lang="sv-SE" sz="3200" dirty="0"/>
          </a:p>
        </p:txBody>
      </p:sp>
      <p:sp>
        <p:nvSpPr>
          <p:cNvPr id="4" name="Platshållare för innehåll 3"/>
          <p:cNvSpPr>
            <a:spLocks noGrp="1"/>
          </p:cNvSpPr>
          <p:nvPr>
            <p:ph sz="half" idx="2"/>
          </p:nvPr>
        </p:nvSpPr>
        <p:spPr>
          <a:xfrm>
            <a:off x="4283968" y="2277765"/>
            <a:ext cx="4536504" cy="4319587"/>
          </a:xfrm>
        </p:spPr>
        <p:txBody>
          <a:bodyPr>
            <a:normAutofit fontScale="92500"/>
          </a:bodyPr>
          <a:lstStyle/>
          <a:p>
            <a:r>
              <a:rPr lang="sv-SE" dirty="0" smtClean="0"/>
              <a:t>Nya </a:t>
            </a:r>
            <a:r>
              <a:rPr lang="sv-SE" dirty="0" err="1" smtClean="0"/>
              <a:t>brf-webbsidor</a:t>
            </a:r>
            <a:r>
              <a:rPr lang="sv-SE" dirty="0" smtClean="0"/>
              <a:t> i nytt, enklare och modernare verktyg</a:t>
            </a:r>
          </a:p>
          <a:p>
            <a:r>
              <a:rPr lang="sv-SE" dirty="0" smtClean="0"/>
              <a:t>Kan redigeras på själva sajten</a:t>
            </a:r>
          </a:p>
          <a:p>
            <a:r>
              <a:rPr lang="sv-SE" dirty="0" smtClean="0"/>
              <a:t>Anpassar sig efter surfplattor och smarta mobiler</a:t>
            </a:r>
          </a:p>
          <a:p>
            <a:r>
              <a:rPr lang="sv-SE" dirty="0" smtClean="0"/>
              <a:t>Fokus på att attraktivt presentera bostadsrättsföreningen för omvärlden (och boende medlemmar)</a:t>
            </a:r>
          </a:p>
          <a:p>
            <a:r>
              <a:rPr lang="sv-SE" dirty="0" smtClean="0"/>
              <a:t>Nya funktioner som karta, kalendarium och sökfunktion </a:t>
            </a:r>
            <a:endParaRPr lang="sv-SE" dirty="0"/>
          </a:p>
        </p:txBody>
      </p:sp>
      <p:pic>
        <p:nvPicPr>
          <p:cNvPr id="1028" name="Picture 4"/>
          <p:cNvPicPr>
            <a:picLocks noChangeAspect="1" noChangeArrowheads="1"/>
          </p:cNvPicPr>
          <p:nvPr/>
        </p:nvPicPr>
        <p:blipFill>
          <a:blip r:embed="rId3" cstate="print"/>
          <a:srcRect l="27671" r="29161"/>
          <a:stretch>
            <a:fillRect/>
          </a:stretch>
        </p:blipFill>
        <p:spPr bwMode="auto">
          <a:xfrm>
            <a:off x="899592" y="2420888"/>
            <a:ext cx="2808312" cy="3657600"/>
          </a:xfrm>
          <a:prstGeom prst="rect">
            <a:avLst/>
          </a:prstGeom>
          <a:noFill/>
          <a:ln w="9525">
            <a:noFill/>
            <a:miter lim="800000"/>
            <a:headEnd/>
            <a:tailEnd/>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xmlns="" val="37588529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
            </a:r>
            <a:br>
              <a:rPr lang="sv-SE" dirty="0" smtClean="0"/>
            </a:br>
            <a:r>
              <a:rPr lang="sv-SE" dirty="0"/>
              <a:t>	</a:t>
            </a:r>
            <a:r>
              <a:rPr lang="sv-SE" dirty="0" smtClean="0"/>
              <a:t/>
            </a:r>
            <a:br>
              <a:rPr lang="sv-SE" dirty="0" smtClean="0"/>
            </a:br>
            <a:r>
              <a:rPr lang="sv-SE" dirty="0"/>
              <a:t/>
            </a:r>
            <a:br>
              <a:rPr lang="sv-SE" dirty="0"/>
            </a:br>
            <a:r>
              <a:rPr lang="sv-SE" dirty="0" smtClean="0"/>
              <a:t/>
            </a:r>
            <a:br>
              <a:rPr lang="sv-SE" dirty="0" smtClean="0"/>
            </a:br>
            <a:r>
              <a:rPr lang="sv-SE" dirty="0" smtClean="0"/>
              <a:t/>
            </a:r>
            <a:br>
              <a:rPr lang="sv-SE" dirty="0" smtClean="0"/>
            </a:br>
            <a:r>
              <a:rPr lang="sv-SE" dirty="0" smtClean="0"/>
              <a:t>demo</a:t>
            </a:r>
            <a:endParaRPr lang="sv-SE" dirty="0"/>
          </a:p>
        </p:txBody>
      </p:sp>
      <p:sp>
        <p:nvSpPr>
          <p:cNvPr id="3" name="Platshållare för innehåll 2"/>
          <p:cNvSpPr>
            <a:spLocks noGrp="1"/>
          </p:cNvSpPr>
          <p:nvPr>
            <p:ph idx="1"/>
          </p:nvPr>
        </p:nvSpPr>
        <p:spPr/>
        <p:txBody>
          <a:bodyPr>
            <a:normAutofit/>
          </a:bodyPr>
          <a:lstStyle/>
          <a:p>
            <a:r>
              <a:rPr lang="sv-SE" dirty="0" smtClean="0"/>
              <a:t>Hur ser den nya hemsidan ut?</a:t>
            </a:r>
          </a:p>
          <a:p>
            <a:endParaRPr lang="sv-SE" dirty="0"/>
          </a:p>
          <a:p>
            <a:pPr marL="0" indent="0">
              <a:buNone/>
            </a:pPr>
            <a:r>
              <a:rPr lang="sv-SE" dirty="0">
                <a:hlinkClick r:id="rId3"/>
              </a:rPr>
              <a:t>http://</a:t>
            </a:r>
            <a:r>
              <a:rPr lang="sv-SE" dirty="0" smtClean="0">
                <a:hlinkClick r:id="rId3"/>
              </a:rPr>
              <a:t>hsbse-test.hsb.se/stockholm/brf/norrskenet</a:t>
            </a:r>
            <a:endParaRPr lang="sv-SE" dirty="0" smtClean="0"/>
          </a:p>
          <a:p>
            <a:pPr marL="0" indent="0">
              <a:buNone/>
            </a:pPr>
            <a:endParaRPr lang="sv-SE" dirty="0"/>
          </a:p>
          <a:p>
            <a:pPr marL="0" indent="0">
              <a:buNone/>
            </a:pPr>
            <a:endParaRPr lang="sv-SE" dirty="0"/>
          </a:p>
        </p:txBody>
      </p:sp>
    </p:spTree>
    <p:extLst>
      <p:ext uri="{BB962C8B-B14F-4D97-AF65-F5344CB8AC3E}">
        <p14:creationId xmlns:p14="http://schemas.microsoft.com/office/powerpoint/2010/main" xmlns="" val="36634286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Migrering - överflyttat</a:t>
            </a:r>
            <a:endParaRPr lang="sv-SE" dirty="0"/>
          </a:p>
        </p:txBody>
      </p:sp>
      <p:sp>
        <p:nvSpPr>
          <p:cNvPr id="3" name="Platshållare för innehåll 2"/>
          <p:cNvSpPr>
            <a:spLocks noGrp="1"/>
          </p:cNvSpPr>
          <p:nvPr>
            <p:ph idx="1"/>
          </p:nvPr>
        </p:nvSpPr>
        <p:spPr/>
        <p:txBody>
          <a:bodyPr>
            <a:normAutofit/>
          </a:bodyPr>
          <a:lstStyle/>
          <a:p>
            <a:pPr marL="0" indent="0">
              <a:buNone/>
            </a:pPr>
            <a:r>
              <a:rPr lang="sv-SE" dirty="0" smtClean="0"/>
              <a:t>Överflytten innefattar:</a:t>
            </a:r>
          </a:p>
          <a:p>
            <a:r>
              <a:rPr lang="sv-SE" dirty="0" smtClean="0"/>
              <a:t>Publicerat innehåll (text, bild, dokument), inte avpublicerade sidor.</a:t>
            </a:r>
          </a:p>
          <a:p>
            <a:r>
              <a:rPr lang="sv-SE" dirty="0" smtClean="0"/>
              <a:t>Innehåll på blundade sidor</a:t>
            </a:r>
          </a:p>
          <a:p>
            <a:r>
              <a:rPr lang="sv-SE" dirty="0" smtClean="0"/>
              <a:t>Startsidans högerkolumn: </a:t>
            </a:r>
          </a:p>
          <a:p>
            <a:pPr marL="0" indent="0">
              <a:buNone/>
            </a:pPr>
            <a:r>
              <a:rPr lang="sv-SE" dirty="0" smtClean="0"/>
              <a:t>De 4 första länkarna för Tjänster läggs som snabblänkar, övriga kommer inte med.</a:t>
            </a:r>
          </a:p>
        </p:txBody>
      </p:sp>
    </p:spTree>
    <p:extLst>
      <p:ext uri="{BB962C8B-B14F-4D97-AF65-F5344CB8AC3E}">
        <p14:creationId xmlns:p14="http://schemas.microsoft.com/office/powerpoint/2010/main" xmlns="" val="40441542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dator_monterad.jpg"/>
          <p:cNvPicPr>
            <a:picLocks noChangeAspect="1"/>
          </p:cNvPicPr>
          <p:nvPr/>
        </p:nvPicPr>
        <p:blipFill>
          <a:blip r:embed="rId2" cstate="print"/>
          <a:stretch>
            <a:fillRect/>
          </a:stretch>
        </p:blipFill>
        <p:spPr>
          <a:xfrm>
            <a:off x="3491880" y="2636912"/>
            <a:ext cx="5400600" cy="3604900"/>
          </a:xfrm>
          <a:prstGeom prst="rect">
            <a:avLst/>
          </a:prstGeom>
        </p:spPr>
      </p:pic>
      <p:sp>
        <p:nvSpPr>
          <p:cNvPr id="2" name="Rubrik 1"/>
          <p:cNvSpPr>
            <a:spLocks noGrp="1"/>
          </p:cNvSpPr>
          <p:nvPr>
            <p:ph type="title"/>
          </p:nvPr>
        </p:nvSpPr>
        <p:spPr/>
        <p:txBody>
          <a:bodyPr/>
          <a:lstStyle/>
          <a:p>
            <a:r>
              <a:rPr lang="sv-SE" dirty="0" smtClean="0"/>
              <a:t>Migrering – inte överflyttat</a:t>
            </a:r>
            <a:endParaRPr lang="sv-SE" dirty="0"/>
          </a:p>
        </p:txBody>
      </p:sp>
      <p:sp>
        <p:nvSpPr>
          <p:cNvPr id="3" name="Platshållare för innehåll 2"/>
          <p:cNvSpPr>
            <a:spLocks noGrp="1"/>
          </p:cNvSpPr>
          <p:nvPr>
            <p:ph idx="1"/>
          </p:nvPr>
        </p:nvSpPr>
        <p:spPr/>
        <p:txBody>
          <a:bodyPr/>
          <a:lstStyle/>
          <a:p>
            <a:pPr marL="0" indent="0">
              <a:buNone/>
            </a:pPr>
            <a:r>
              <a:rPr lang="sv-SE" dirty="0" smtClean="0"/>
              <a:t>Information som inte flyttas med:</a:t>
            </a:r>
          </a:p>
          <a:p>
            <a:r>
              <a:rPr lang="sv-SE" dirty="0" smtClean="0"/>
              <a:t>Formulär</a:t>
            </a:r>
          </a:p>
          <a:p>
            <a:r>
              <a:rPr lang="sv-SE" dirty="0" smtClean="0"/>
              <a:t>Anslagstavla</a:t>
            </a:r>
          </a:p>
          <a:p>
            <a:r>
              <a:rPr lang="sv-SE" dirty="0" smtClean="0"/>
              <a:t>Bildspel och video</a:t>
            </a:r>
          </a:p>
          <a:p>
            <a:r>
              <a:rPr lang="sv-SE" dirty="0" smtClean="0"/>
              <a:t>Annonser</a:t>
            </a:r>
          </a:p>
          <a:p>
            <a:r>
              <a:rPr lang="sv-SE" dirty="0" smtClean="0"/>
              <a:t>HTML-block</a:t>
            </a:r>
            <a:endParaRPr lang="sv-SE" dirty="0"/>
          </a:p>
        </p:txBody>
      </p:sp>
    </p:spTree>
    <p:extLst>
      <p:ext uri="{BB962C8B-B14F-4D97-AF65-F5344CB8AC3E}">
        <p14:creationId xmlns:p14="http://schemas.microsoft.com/office/powerpoint/2010/main" xmlns="" val="30481172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755576" y="1268760"/>
            <a:ext cx="8017200" cy="936104"/>
          </a:xfrm>
        </p:spPr>
        <p:txBody>
          <a:bodyPr/>
          <a:lstStyle/>
          <a:p>
            <a:r>
              <a:rPr lang="sv-SE" dirty="0" smtClean="0"/>
              <a:t>START: LOGGA IN på EXEMPELWEBB (EPISERVER)</a:t>
            </a:r>
            <a:endParaRPr lang="sv-SE" dirty="0"/>
          </a:p>
        </p:txBody>
      </p:sp>
      <p:sp>
        <p:nvSpPr>
          <p:cNvPr id="3" name="Platshållare för innehåll 2"/>
          <p:cNvSpPr>
            <a:spLocks noGrp="1"/>
          </p:cNvSpPr>
          <p:nvPr>
            <p:ph idx="1"/>
          </p:nvPr>
        </p:nvSpPr>
        <p:spPr>
          <a:xfrm>
            <a:off x="804863" y="2348880"/>
            <a:ext cx="8015609" cy="4104456"/>
          </a:xfrm>
        </p:spPr>
        <p:txBody>
          <a:bodyPr>
            <a:normAutofit fontScale="85000" lnSpcReduction="20000"/>
          </a:bodyPr>
          <a:lstStyle/>
          <a:p>
            <a:r>
              <a:rPr lang="sv-SE" dirty="0" smtClean="0"/>
              <a:t>Gå in på: </a:t>
            </a:r>
            <a:r>
              <a:rPr lang="sv-SE" dirty="0" smtClean="0">
                <a:hlinkClick r:id="rId3"/>
              </a:rPr>
              <a:t>http://hsbse-test.hsb.se/Util/login.aspx</a:t>
            </a:r>
            <a:endParaRPr lang="sv-SE" dirty="0" smtClean="0"/>
          </a:p>
          <a:p>
            <a:r>
              <a:rPr lang="sv-SE" dirty="0" smtClean="0"/>
              <a:t>Logga in med användarnamn: </a:t>
            </a:r>
            <a:r>
              <a:rPr lang="sv-SE" dirty="0" smtClean="0">
                <a:solidFill>
                  <a:schemeClr val="accent3"/>
                </a:solidFill>
              </a:rPr>
              <a:t>fredrik</a:t>
            </a:r>
          </a:p>
          <a:p>
            <a:r>
              <a:rPr lang="sv-SE" dirty="0" smtClean="0"/>
              <a:t>Lösenord: </a:t>
            </a:r>
            <a:r>
              <a:rPr lang="sv-SE" dirty="0" smtClean="0">
                <a:solidFill>
                  <a:schemeClr val="accent3"/>
                </a:solidFill>
              </a:rPr>
              <a:t>Fredrik </a:t>
            </a:r>
            <a:endParaRPr lang="sv-SE" dirty="0" smtClean="0">
              <a:solidFill>
                <a:schemeClr val="accent3"/>
              </a:solidFill>
            </a:endParaRPr>
          </a:p>
          <a:p>
            <a:r>
              <a:rPr lang="sv-SE" dirty="0" smtClean="0"/>
              <a:t>Tryck på </a:t>
            </a:r>
            <a:r>
              <a:rPr lang="sv-SE" dirty="0" err="1" smtClean="0"/>
              <a:t>Episervers</a:t>
            </a:r>
            <a:r>
              <a:rPr lang="sv-SE" dirty="0" smtClean="0"/>
              <a:t> gröna pil i högra hörnet och välj </a:t>
            </a:r>
            <a:r>
              <a:rPr lang="sv-SE" dirty="0" err="1" smtClean="0">
                <a:solidFill>
                  <a:schemeClr val="accent3"/>
                </a:solidFill>
              </a:rPr>
              <a:t>CMS-redigering</a:t>
            </a:r>
            <a:r>
              <a:rPr lang="sv-SE" dirty="0" smtClean="0">
                <a:solidFill>
                  <a:schemeClr val="accent3"/>
                </a:solidFill>
              </a:rPr>
              <a:t> </a:t>
            </a:r>
            <a:endParaRPr lang="sv-SE" dirty="0" smtClean="0">
              <a:solidFill>
                <a:schemeClr val="accent3"/>
              </a:solidFill>
            </a:endParaRPr>
          </a:p>
          <a:p>
            <a:r>
              <a:rPr lang="sv-SE" dirty="0" smtClean="0"/>
              <a:t>Välj </a:t>
            </a:r>
            <a:r>
              <a:rPr lang="sv-SE" dirty="0" smtClean="0">
                <a:solidFill>
                  <a:schemeClr val="accent3"/>
                </a:solidFill>
              </a:rPr>
              <a:t>HSB Stockholm </a:t>
            </a:r>
            <a:r>
              <a:rPr lang="sv-SE" dirty="0" smtClean="0"/>
              <a:t>i trädet till </a:t>
            </a:r>
            <a:r>
              <a:rPr lang="sv-SE" dirty="0" smtClean="0"/>
              <a:t>vänster (öppna hela trädet) genom att trycka på + </a:t>
            </a:r>
            <a:endParaRPr lang="sv-SE" dirty="0" smtClean="0"/>
          </a:p>
          <a:p>
            <a:r>
              <a:rPr lang="sv-SE" dirty="0" smtClean="0"/>
              <a:t>Öppna </a:t>
            </a:r>
            <a:r>
              <a:rPr lang="sv-SE" dirty="0" smtClean="0">
                <a:solidFill>
                  <a:schemeClr val="accent3"/>
                </a:solidFill>
              </a:rPr>
              <a:t>BRF </a:t>
            </a:r>
            <a:r>
              <a:rPr lang="sv-SE" dirty="0" err="1" smtClean="0">
                <a:solidFill>
                  <a:schemeClr val="accent3"/>
                </a:solidFill>
              </a:rPr>
              <a:t>genp</a:t>
            </a:r>
            <a:r>
              <a:rPr lang="sv-SE" dirty="0" smtClean="0">
                <a:solidFill>
                  <a:schemeClr val="accent3"/>
                </a:solidFill>
              </a:rPr>
              <a:t>,, </a:t>
            </a:r>
            <a:endParaRPr lang="sv-SE" dirty="0" smtClean="0">
              <a:solidFill>
                <a:schemeClr val="accent3"/>
              </a:solidFill>
            </a:endParaRPr>
          </a:p>
          <a:p>
            <a:r>
              <a:rPr lang="sv-SE" dirty="0" smtClean="0"/>
              <a:t>Välj</a:t>
            </a:r>
            <a:r>
              <a:rPr lang="sv-SE" dirty="0" smtClean="0">
                <a:solidFill>
                  <a:schemeClr val="accent3"/>
                </a:solidFill>
              </a:rPr>
              <a:t> </a:t>
            </a:r>
            <a:r>
              <a:rPr lang="sv-SE" dirty="0" smtClean="0"/>
              <a:t>någon av </a:t>
            </a:r>
            <a:r>
              <a:rPr lang="sv-SE" dirty="0" smtClean="0">
                <a:solidFill>
                  <a:schemeClr val="accent3"/>
                </a:solidFill>
              </a:rPr>
              <a:t>BRF 2-25</a:t>
            </a:r>
            <a:endParaRPr lang="sv-SE" dirty="0" smtClean="0"/>
          </a:p>
          <a:p>
            <a:r>
              <a:rPr lang="sv-SE" dirty="0" smtClean="0">
                <a:solidFill>
                  <a:schemeClr val="accent3"/>
                </a:solidFill>
              </a:rPr>
              <a:t>Tryck </a:t>
            </a:r>
            <a:r>
              <a:rPr lang="sv-SE" dirty="0" smtClean="0">
                <a:solidFill>
                  <a:schemeClr val="accent3"/>
                </a:solidFill>
              </a:rPr>
              <a:t>på </a:t>
            </a:r>
            <a:r>
              <a:rPr lang="sv-SE" dirty="0" smtClean="0">
                <a:solidFill>
                  <a:schemeClr val="accent3"/>
                </a:solidFill>
              </a:rPr>
              <a:t>visa på webbsida </a:t>
            </a:r>
            <a:r>
              <a:rPr lang="sv-SE" dirty="0" smtClean="0">
                <a:solidFill>
                  <a:schemeClr val="accent3"/>
                </a:solidFill>
              </a:rPr>
              <a:t>– under alternativ i det högra hörnet </a:t>
            </a:r>
            <a:endParaRPr lang="sv-SE" dirty="0">
              <a:solidFill>
                <a:schemeClr val="accent3"/>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804863" y="2348880"/>
            <a:ext cx="8015609" cy="4104456"/>
          </a:xfrm>
        </p:spPr>
        <p:txBody>
          <a:bodyPr>
            <a:normAutofit fontScale="92500" lnSpcReduction="10000"/>
          </a:bodyPr>
          <a:lstStyle/>
          <a:p>
            <a:r>
              <a:rPr lang="sv-SE" dirty="0" smtClean="0"/>
              <a:t>Startsidan består av olika block, som ska fyllas med bilder och innehåll för synas</a:t>
            </a:r>
          </a:p>
          <a:p>
            <a:r>
              <a:rPr lang="sv-SE" dirty="0" smtClean="0"/>
              <a:t>På startsidan syns navigationen, nyhetsflödet (från nyhetssidan), puffar samt karta och ev. </a:t>
            </a:r>
            <a:r>
              <a:rPr lang="sv-SE" dirty="0" err="1" smtClean="0"/>
              <a:t>facebookflöde</a:t>
            </a:r>
            <a:r>
              <a:rPr lang="sv-SE" dirty="0" smtClean="0"/>
              <a:t> </a:t>
            </a:r>
          </a:p>
          <a:p>
            <a:r>
              <a:rPr lang="sv-SE" dirty="0" smtClean="0"/>
              <a:t>Allt innehåll redigeras på själva sidan, genom att trycka på redigera</a:t>
            </a:r>
          </a:p>
          <a:p>
            <a:r>
              <a:rPr lang="sv-SE" dirty="0" smtClean="0">
                <a:solidFill>
                  <a:schemeClr val="accent3"/>
                </a:solidFill>
              </a:rPr>
              <a:t>Övning 1 a: Tryck på redigera sida och lägg in </a:t>
            </a:r>
            <a:r>
              <a:rPr lang="sv-SE" dirty="0" err="1" smtClean="0">
                <a:solidFill>
                  <a:schemeClr val="accent3"/>
                </a:solidFill>
              </a:rPr>
              <a:t>förstsidesinformation</a:t>
            </a:r>
            <a:r>
              <a:rPr lang="sv-SE" dirty="0" smtClean="0">
                <a:solidFill>
                  <a:schemeClr val="accent3"/>
                </a:solidFill>
              </a:rPr>
              <a:t> (bild, rubrik och text) </a:t>
            </a:r>
          </a:p>
          <a:p>
            <a:r>
              <a:rPr lang="sv-SE" dirty="0" smtClean="0">
                <a:solidFill>
                  <a:schemeClr val="accent3"/>
                </a:solidFill>
              </a:rPr>
              <a:t> Övning 1 b: Lägg in en exempelpuff</a:t>
            </a:r>
          </a:p>
          <a:p>
            <a:endParaRPr lang="sv-SE" dirty="0" smtClean="0"/>
          </a:p>
          <a:p>
            <a:endParaRPr lang="sv-SE" dirty="0"/>
          </a:p>
        </p:txBody>
      </p:sp>
      <p:sp>
        <p:nvSpPr>
          <p:cNvPr id="4" name="Rubrik 1"/>
          <p:cNvSpPr>
            <a:spLocks noGrp="1"/>
          </p:cNvSpPr>
          <p:nvPr>
            <p:ph type="title"/>
          </p:nvPr>
        </p:nvSpPr>
        <p:spPr>
          <a:xfrm>
            <a:off x="755576" y="1556792"/>
            <a:ext cx="8017200" cy="648072"/>
          </a:xfrm>
        </p:spPr>
        <p:txBody>
          <a:bodyPr/>
          <a:lstStyle/>
          <a:p>
            <a:r>
              <a:rPr lang="sv-SE" dirty="0" smtClean="0"/>
              <a:t>ÖVNING 1: REDIGERA STARTSIDA</a:t>
            </a:r>
            <a:br>
              <a:rPr lang="sv-SE" dirty="0" smtClean="0"/>
            </a:br>
            <a:r>
              <a:rPr lang="sv-SE" dirty="0" smtClean="0"/>
              <a:t>(STATISKT)</a:t>
            </a:r>
            <a:endParaRPr lang="sv-SE"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PT-mall">
  <a:themeElements>
    <a:clrScheme name="HSB - Färger">
      <a:dk1>
        <a:srgbClr val="00257A"/>
      </a:dk1>
      <a:lt1>
        <a:srgbClr val="FFFFFF"/>
      </a:lt1>
      <a:dk2>
        <a:srgbClr val="00257A"/>
      </a:dk2>
      <a:lt2>
        <a:srgbClr val="FFFFFF"/>
      </a:lt2>
      <a:accent1>
        <a:srgbClr val="00257A"/>
      </a:accent1>
      <a:accent2>
        <a:srgbClr val="FFCF00"/>
      </a:accent2>
      <a:accent3>
        <a:srgbClr val="E3005D"/>
      </a:accent3>
      <a:accent4>
        <a:srgbClr val="B3D312"/>
      </a:accent4>
      <a:accent5>
        <a:srgbClr val="B5B6B3"/>
      </a:accent5>
      <a:accent6>
        <a:srgbClr val="D7A900"/>
      </a:accent6>
      <a:hlink>
        <a:srgbClr val="0000FF"/>
      </a:hlink>
      <a:folHlink>
        <a:srgbClr val="800080"/>
      </a:folHlink>
    </a:clrScheme>
    <a:fontScheme name="HSP - Font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PPT-mall</Template>
  <TotalTime>833</TotalTime>
  <Words>1505</Words>
  <Application>Microsoft Office PowerPoint</Application>
  <PresentationFormat>Bildspel på skärmen (4:3)</PresentationFormat>
  <Paragraphs>140</Paragraphs>
  <Slides>16</Slides>
  <Notes>10</Notes>
  <HiddenSlides>0</HiddenSlides>
  <MMClips>0</MMClips>
  <ScaleCrop>false</ScaleCrop>
  <HeadingPairs>
    <vt:vector size="4" baseType="variant">
      <vt:variant>
        <vt:lpstr>Tema</vt:lpstr>
      </vt:variant>
      <vt:variant>
        <vt:i4>1</vt:i4>
      </vt:variant>
      <vt:variant>
        <vt:lpstr>Bildrubriker</vt:lpstr>
      </vt:variant>
      <vt:variant>
        <vt:i4>16</vt:i4>
      </vt:variant>
    </vt:vector>
  </HeadingPairs>
  <TitlesOfParts>
    <vt:vector size="17" baseType="lpstr">
      <vt:lpstr>PPT-mall</vt:lpstr>
      <vt:lpstr>Välkomna! </vt:lpstr>
      <vt:lpstr>NYA brf-WEBBsidor</vt:lpstr>
      <vt:lpstr>Brf-WEBBsidor får nytt utseende och nytt verktyg</vt:lpstr>
      <vt:lpstr>Moderna, målgrupps- och mobilanpassade brf-webbsidor</vt:lpstr>
      <vt:lpstr>      demo</vt:lpstr>
      <vt:lpstr>Migrering - överflyttat</vt:lpstr>
      <vt:lpstr>Migrering – inte överflyttat</vt:lpstr>
      <vt:lpstr>START: LOGGA IN på EXEMPELWEBB (EPISERVER)</vt:lpstr>
      <vt:lpstr>ÖVNING 1: REDIGERA STARTSIDA (STATISKT)</vt:lpstr>
      <vt:lpstr>ÖVNING 2: LÄGG IN EN NYHET</vt:lpstr>
      <vt:lpstr>ÖVNING 3: LÄGG IN EN KALENDERHÄNDELSE</vt:lpstr>
      <vt:lpstr>ÖVNING 4: LÄGG IN EN NY SIDA </vt:lpstr>
      <vt:lpstr>SUPPORT OCH UTBILDNING</vt:lpstr>
      <vt:lpstr>Vad händer nu?</vt:lpstr>
      <vt:lpstr>Att hålla koll på – AKTUELLT </vt:lpstr>
      <vt:lpstr>Ny tjänst: WEBBREDAKTÖR för BRF  </vt:lpstr>
    </vt:vector>
  </TitlesOfParts>
  <Company>HSB</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Välkomna! </dc:title>
  <dc:creator>Ida Alm Pellbäck</dc:creator>
  <cp:keywords>HSM - PowerPointmall 2007</cp:keywords>
  <dc:description>Dec 2010
Carin Ländström
Emanuel Identity Manuals AB</dc:description>
  <cp:lastModifiedBy>Ida Alm Pellbäck</cp:lastModifiedBy>
  <cp:revision>57</cp:revision>
  <dcterms:created xsi:type="dcterms:W3CDTF">2015-01-08T13:40:45Z</dcterms:created>
  <dcterms:modified xsi:type="dcterms:W3CDTF">2015-01-21T10:58:12Z</dcterms:modified>
</cp:coreProperties>
</file>